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8" r:id="rId1"/>
  </p:sldMasterIdLst>
  <p:sldIdLst>
    <p:sldId id="256" r:id="rId2"/>
    <p:sldId id="271" r:id="rId3"/>
    <p:sldId id="257" r:id="rId4"/>
    <p:sldId id="275" r:id="rId5"/>
    <p:sldId id="280" r:id="rId6"/>
    <p:sldId id="277" r:id="rId7"/>
    <p:sldId id="283" r:id="rId8"/>
    <p:sldId id="288" r:id="rId9"/>
    <p:sldId id="284" r:id="rId10"/>
    <p:sldId id="267" r:id="rId11"/>
    <p:sldId id="278" r:id="rId12"/>
    <p:sldId id="269" r:id="rId13"/>
    <p:sldId id="279" r:id="rId14"/>
    <p:sldId id="258" r:id="rId15"/>
    <p:sldId id="259" r:id="rId16"/>
    <p:sldId id="292" r:id="rId17"/>
    <p:sldId id="289" r:id="rId18"/>
    <p:sldId id="290" r:id="rId19"/>
    <p:sldId id="291" r:id="rId20"/>
    <p:sldId id="260" r:id="rId21"/>
    <p:sldId id="261" r:id="rId22"/>
    <p:sldId id="262" r:id="rId23"/>
    <p:sldId id="263" r:id="rId24"/>
    <p:sldId id="265" r:id="rId25"/>
    <p:sldId id="286" r:id="rId26"/>
    <p:sldId id="287" r:id="rId27"/>
    <p:sldId id="273" r:id="rId28"/>
    <p:sldId id="274" r:id="rId29"/>
    <p:sldId id="272" r:id="rId30"/>
    <p:sldId id="276" r:id="rId31"/>
  </p:sldIdLst>
  <p:sldSz cx="12192000" cy="6858000"/>
  <p:notesSz cx="6858000" cy="9144000"/>
  <p:defaultText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748" y="48"/>
      </p:cViewPr>
      <p:guideLst/>
    </p:cSldViewPr>
  </p:slideViewPr>
  <p:notesTextViewPr>
    <p:cViewPr>
      <p:scale>
        <a:sx n="1" d="1"/>
        <a:sy n="1" d="1"/>
      </p:scale>
      <p:origin x="0" y="0"/>
    </p:cViewPr>
  </p:notesTextViewPr>
  <p:sorterViewPr>
    <p:cViewPr>
      <p:scale>
        <a:sx n="100" d="100"/>
        <a:sy n="100" d="100"/>
      </p:scale>
      <p:origin x="0" y="-132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D8E5E-745C-407D-B425-C78EBF08DF96}"/>
              </a:ext>
            </a:extLst>
          </p:cNvPr>
          <p:cNvSpPr>
            <a:spLocks noGrp="1"/>
          </p:cNvSpPr>
          <p:nvPr>
            <p:ph type="ctrTitle"/>
          </p:nvPr>
        </p:nvSpPr>
        <p:spPr>
          <a:xfrm>
            <a:off x="571501" y="822960"/>
            <a:ext cx="6057899" cy="5015169"/>
          </a:xfrm>
        </p:spPr>
        <p:txBody>
          <a:bodyPr anchor="t">
            <a:normAutofit/>
          </a:bodyPr>
          <a:lstStyle>
            <a:lvl1pPr algn="l">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D07A4D5-56F4-4287-B174-56C55B18FD68}"/>
              </a:ext>
            </a:extLst>
          </p:cNvPr>
          <p:cNvSpPr>
            <a:spLocks noGrp="1"/>
          </p:cNvSpPr>
          <p:nvPr>
            <p:ph type="subTitle" idx="1"/>
          </p:nvPr>
        </p:nvSpPr>
        <p:spPr>
          <a:xfrm>
            <a:off x="8109113" y="3003642"/>
            <a:ext cx="3522199" cy="2900274"/>
          </a:xfrm>
        </p:spPr>
        <p:txBody>
          <a:bodyPr anchor="b">
            <a:normAutofit/>
          </a:bodyPr>
          <a:lstStyle>
            <a:lvl1pPr marL="0" indent="0" algn="l">
              <a:lnSpc>
                <a:spcPct val="130000"/>
              </a:lnSpc>
              <a:buNone/>
              <a:defRPr sz="1400"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DAEB9C19-FEE0-4852-B181-14A0DD77F40D}"/>
              </a:ext>
            </a:extLst>
          </p:cNvPr>
          <p:cNvSpPr>
            <a:spLocks noGrp="1"/>
          </p:cNvSpPr>
          <p:nvPr>
            <p:ph type="dt" sz="half" idx="10"/>
          </p:nvPr>
        </p:nvSpPr>
        <p:spPr/>
        <p:txBody>
          <a:bodyPr/>
          <a:lstStyle/>
          <a:p>
            <a:fld id="{1C8322F6-1C60-46CF-968C-BC20E470F443}" type="datetimeFigureOut">
              <a:rPr lang="en-US" smtClean="0"/>
              <a:t>3/11/2024</a:t>
            </a:fld>
            <a:endParaRPr lang="en-US"/>
          </a:p>
        </p:txBody>
      </p:sp>
      <p:sp>
        <p:nvSpPr>
          <p:cNvPr id="5" name="Footer Placeholder 4">
            <a:extLst>
              <a:ext uri="{FF2B5EF4-FFF2-40B4-BE49-F238E27FC236}">
                <a16:creationId xmlns:a16="http://schemas.microsoft.com/office/drawing/2014/main" id="{11127DDF-01B7-463C-82BC-BBF4296182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B2056A-C3EE-4809-B1F3-1CEEEA266F7B}"/>
              </a:ext>
            </a:extLst>
          </p:cNvPr>
          <p:cNvSpPr>
            <a:spLocks noGrp="1"/>
          </p:cNvSpPr>
          <p:nvPr>
            <p:ph type="sldNum" sz="quarter" idx="12"/>
          </p:nvPr>
        </p:nvSpPr>
        <p:spPr/>
        <p:txBody>
          <a:bodyPr/>
          <a:lstStyle/>
          <a:p>
            <a:fld id="{5EEB83C2-341F-4C28-A243-1C56DDDA54D3}" type="slidenum">
              <a:rPr lang="en-US" smtClean="0"/>
              <a:t>‹#›</a:t>
            </a:fld>
            <a:endParaRPr lang="en-US"/>
          </a:p>
        </p:txBody>
      </p:sp>
      <p:cxnSp>
        <p:nvCxnSpPr>
          <p:cNvPr id="9" name="Straight Connector 8">
            <a:extLst>
              <a:ext uri="{FF2B5EF4-FFF2-40B4-BE49-F238E27FC236}">
                <a16:creationId xmlns:a16="http://schemas.microsoft.com/office/drawing/2014/main" id="{A240FCEE-B6E2-46D0-9BB0-F45F79545E9D}"/>
              </a:ext>
            </a:extLst>
          </p:cNvPr>
          <p:cNvCxnSpPr>
            <a:cxnSpLocks/>
          </p:cNvCxnSpPr>
          <p:nvPr/>
        </p:nvCxnSpPr>
        <p:spPr>
          <a:xfrm flipH="1">
            <a:off x="571501" y="571500"/>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BD2FB83-3783-4477-80B5-DA5BF10BAF57}"/>
              </a:ext>
            </a:extLst>
          </p:cNvPr>
          <p:cNvCxnSpPr>
            <a:cxnSpLocks/>
          </p:cNvCxnSpPr>
          <p:nvPr/>
        </p:nvCxnSpPr>
        <p:spPr>
          <a:xfrm>
            <a:off x="7742482" y="571500"/>
            <a:ext cx="0" cy="571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83EA203-71D5-49C0-9626-FFA8E46787B0}"/>
              </a:ext>
            </a:extLst>
          </p:cNvPr>
          <p:cNvCxnSpPr>
            <a:cxnSpLocks/>
          </p:cNvCxnSpPr>
          <p:nvPr/>
        </p:nvCxnSpPr>
        <p:spPr>
          <a:xfrm flipH="1">
            <a:off x="577485" y="6283518"/>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35788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99A0A-70FC-426A-8B3B-60FAF9806EB0}"/>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8EF47EC6-9753-4ABC-BB66-64CCC8BA0808}"/>
              </a:ext>
            </a:extLst>
          </p:cNvPr>
          <p:cNvSpPr>
            <a:spLocks noGrp="1"/>
          </p:cNvSpPr>
          <p:nvPr>
            <p:ph type="body" orient="vert" idx="1"/>
          </p:nvPr>
        </p:nvSpPr>
        <p:spPr>
          <a:xfrm>
            <a:off x="571499" y="2036363"/>
            <a:ext cx="11059811" cy="387077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8884D9F-DC99-4B4C-98CF-178BBBB76646}"/>
              </a:ext>
            </a:extLst>
          </p:cNvPr>
          <p:cNvSpPr>
            <a:spLocks noGrp="1"/>
          </p:cNvSpPr>
          <p:nvPr>
            <p:ph type="dt" sz="half" idx="10"/>
          </p:nvPr>
        </p:nvSpPr>
        <p:spPr/>
        <p:txBody>
          <a:bodyPr/>
          <a:lstStyle/>
          <a:p>
            <a:fld id="{1C8322F6-1C60-46CF-968C-BC20E470F443}" type="datetimeFigureOut">
              <a:rPr lang="en-US" smtClean="0"/>
              <a:t>3/11/2024</a:t>
            </a:fld>
            <a:endParaRPr lang="en-US"/>
          </a:p>
        </p:txBody>
      </p:sp>
      <p:sp>
        <p:nvSpPr>
          <p:cNvPr id="5" name="Footer Placeholder 4">
            <a:extLst>
              <a:ext uri="{FF2B5EF4-FFF2-40B4-BE49-F238E27FC236}">
                <a16:creationId xmlns:a16="http://schemas.microsoft.com/office/drawing/2014/main" id="{1A7A6840-AC0B-4260-8368-08E0A22D22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A5DAB8-EC07-4CCF-96EA-5D8ACDAE6E48}"/>
              </a:ext>
            </a:extLst>
          </p:cNvPr>
          <p:cNvSpPr>
            <a:spLocks noGrp="1"/>
          </p:cNvSpPr>
          <p:nvPr>
            <p:ph type="sldNum" sz="quarter" idx="12"/>
          </p:nvPr>
        </p:nvSpPr>
        <p:spPr/>
        <p:txBody>
          <a:bodyPr/>
          <a:lstStyle/>
          <a:p>
            <a:fld id="{5EEB83C2-341F-4C28-A243-1C56DDDA54D3}" type="slidenum">
              <a:rPr lang="en-US" smtClean="0"/>
              <a:t>‹#›</a:t>
            </a:fld>
            <a:endParaRPr lang="en-US"/>
          </a:p>
        </p:txBody>
      </p:sp>
      <p:cxnSp>
        <p:nvCxnSpPr>
          <p:cNvPr id="7" name="Straight Connector 6">
            <a:extLst>
              <a:ext uri="{FF2B5EF4-FFF2-40B4-BE49-F238E27FC236}">
                <a16:creationId xmlns:a16="http://schemas.microsoft.com/office/drawing/2014/main" id="{0438F1AC-9961-4786-A189-20863DD97F68}"/>
              </a:ext>
            </a:extLst>
          </p:cNvPr>
          <p:cNvCxnSpPr>
            <a:cxnSpLocks/>
          </p:cNvCxnSpPr>
          <p:nvPr/>
        </p:nvCxnSpPr>
        <p:spPr>
          <a:xfrm flipH="1">
            <a:off x="571500" y="1780979"/>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97554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75F678-EC03-4845-A51B-C90FA6A15491}"/>
              </a:ext>
            </a:extLst>
          </p:cNvPr>
          <p:cNvSpPr>
            <a:spLocks noGrp="1"/>
          </p:cNvSpPr>
          <p:nvPr>
            <p:ph type="title" orient="vert"/>
          </p:nvPr>
        </p:nvSpPr>
        <p:spPr>
          <a:xfrm>
            <a:off x="9177953" y="797251"/>
            <a:ext cx="2483929" cy="5283785"/>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B74A8B4D-A39F-4528-975A-9C84BEE778DF}"/>
              </a:ext>
            </a:extLst>
          </p:cNvPr>
          <p:cNvSpPr>
            <a:spLocks noGrp="1"/>
          </p:cNvSpPr>
          <p:nvPr>
            <p:ph type="body" orient="vert" idx="1"/>
          </p:nvPr>
        </p:nvSpPr>
        <p:spPr>
          <a:xfrm>
            <a:off x="566094" y="797251"/>
            <a:ext cx="8101072" cy="528378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15E4A23-6984-4AD1-A51D-600EDC263543}"/>
              </a:ext>
            </a:extLst>
          </p:cNvPr>
          <p:cNvSpPr>
            <a:spLocks noGrp="1"/>
          </p:cNvSpPr>
          <p:nvPr>
            <p:ph type="dt" sz="half" idx="10"/>
          </p:nvPr>
        </p:nvSpPr>
        <p:spPr/>
        <p:txBody>
          <a:bodyPr/>
          <a:lstStyle/>
          <a:p>
            <a:fld id="{1C8322F6-1C60-46CF-968C-BC20E470F443}" type="datetimeFigureOut">
              <a:rPr lang="en-US" smtClean="0"/>
              <a:t>3/11/2024</a:t>
            </a:fld>
            <a:endParaRPr lang="en-US"/>
          </a:p>
        </p:txBody>
      </p:sp>
      <p:sp>
        <p:nvSpPr>
          <p:cNvPr id="5" name="Footer Placeholder 4">
            <a:extLst>
              <a:ext uri="{FF2B5EF4-FFF2-40B4-BE49-F238E27FC236}">
                <a16:creationId xmlns:a16="http://schemas.microsoft.com/office/drawing/2014/main" id="{A9273E28-C341-49CC-BAAB-0C0D198212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26D54A-8E86-4026-8DD0-5B0979BB8C78}"/>
              </a:ext>
            </a:extLst>
          </p:cNvPr>
          <p:cNvSpPr>
            <a:spLocks noGrp="1"/>
          </p:cNvSpPr>
          <p:nvPr>
            <p:ph type="sldNum" sz="quarter" idx="12"/>
          </p:nvPr>
        </p:nvSpPr>
        <p:spPr/>
        <p:txBody>
          <a:bodyPr/>
          <a:lstStyle/>
          <a:p>
            <a:fld id="{5EEB83C2-341F-4C28-A243-1C56DDDA54D3}" type="slidenum">
              <a:rPr lang="en-US" smtClean="0"/>
              <a:t>‹#›</a:t>
            </a:fld>
            <a:endParaRPr lang="en-US"/>
          </a:p>
        </p:txBody>
      </p:sp>
      <p:cxnSp>
        <p:nvCxnSpPr>
          <p:cNvPr id="7" name="Straight Connector 6">
            <a:extLst>
              <a:ext uri="{FF2B5EF4-FFF2-40B4-BE49-F238E27FC236}">
                <a16:creationId xmlns:a16="http://schemas.microsoft.com/office/drawing/2014/main" id="{1CB05DA4-DF32-4D7A-9E4D-36309C90C5BB}"/>
              </a:ext>
            </a:extLst>
          </p:cNvPr>
          <p:cNvCxnSpPr>
            <a:cxnSpLocks/>
          </p:cNvCxnSpPr>
          <p:nvPr/>
        </p:nvCxnSpPr>
        <p:spPr>
          <a:xfrm flipH="1">
            <a:off x="566094" y="577110"/>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7CC7262-4997-41E4-976D-BA82E148280F}"/>
              </a:ext>
            </a:extLst>
          </p:cNvPr>
          <p:cNvCxnSpPr>
            <a:cxnSpLocks/>
          </p:cNvCxnSpPr>
          <p:nvPr/>
        </p:nvCxnSpPr>
        <p:spPr>
          <a:xfrm flipV="1">
            <a:off x="8875226" y="571500"/>
            <a:ext cx="0" cy="57114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F5063B5-E478-4C41-AD40-49A39AE07429}"/>
              </a:ext>
            </a:extLst>
          </p:cNvPr>
          <p:cNvCxnSpPr>
            <a:cxnSpLocks/>
          </p:cNvCxnSpPr>
          <p:nvPr/>
        </p:nvCxnSpPr>
        <p:spPr>
          <a:xfrm flipH="1">
            <a:off x="577485" y="6283518"/>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8812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B2ED8-7F53-4C03-A740-493E50798497}"/>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5611087-99A9-4100-B5F7-520880DE322E}"/>
              </a:ext>
            </a:extLst>
          </p:cNvPr>
          <p:cNvSpPr>
            <a:spLocks noGrp="1"/>
          </p:cNvSpPr>
          <p:nvPr>
            <p:ph idx="1"/>
          </p:nvPr>
        </p:nvSpPr>
        <p:spPr>
          <a:xfrm>
            <a:off x="571499" y="2075688"/>
            <a:ext cx="11059811" cy="3910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67B4B20-1A65-4A26-B11E-6095083A1645}"/>
              </a:ext>
            </a:extLst>
          </p:cNvPr>
          <p:cNvSpPr>
            <a:spLocks noGrp="1"/>
          </p:cNvSpPr>
          <p:nvPr>
            <p:ph type="dt" sz="half" idx="10"/>
          </p:nvPr>
        </p:nvSpPr>
        <p:spPr/>
        <p:txBody>
          <a:bodyPr/>
          <a:lstStyle/>
          <a:p>
            <a:fld id="{1C8322F6-1C60-46CF-968C-BC20E470F443}" type="datetimeFigureOut">
              <a:rPr lang="en-US" smtClean="0"/>
              <a:t>3/11/2024</a:t>
            </a:fld>
            <a:endParaRPr lang="en-US"/>
          </a:p>
        </p:txBody>
      </p:sp>
      <p:sp>
        <p:nvSpPr>
          <p:cNvPr id="5" name="Footer Placeholder 4">
            <a:extLst>
              <a:ext uri="{FF2B5EF4-FFF2-40B4-BE49-F238E27FC236}">
                <a16:creationId xmlns:a16="http://schemas.microsoft.com/office/drawing/2014/main" id="{FB0D52D3-E985-4FEB-89B9-57C754711C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EA751A-C72D-47C1-A7A6-E8510A40CE9A}"/>
              </a:ext>
            </a:extLst>
          </p:cNvPr>
          <p:cNvSpPr>
            <a:spLocks noGrp="1"/>
          </p:cNvSpPr>
          <p:nvPr>
            <p:ph type="sldNum" sz="quarter" idx="12"/>
          </p:nvPr>
        </p:nvSpPr>
        <p:spPr/>
        <p:txBody>
          <a:bodyPr/>
          <a:lstStyle/>
          <a:p>
            <a:fld id="{5EEB83C2-341F-4C28-A243-1C56DDDA54D3}" type="slidenum">
              <a:rPr lang="en-US" smtClean="0"/>
              <a:t>‹#›</a:t>
            </a:fld>
            <a:endParaRPr lang="en-US"/>
          </a:p>
        </p:txBody>
      </p:sp>
    </p:spTree>
    <p:extLst>
      <p:ext uri="{BB962C8B-B14F-4D97-AF65-F5344CB8AC3E}">
        <p14:creationId xmlns:p14="http://schemas.microsoft.com/office/powerpoint/2010/main" val="3976008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81F78-07BF-45A9-92D4-E4E0A1E88D7A}"/>
              </a:ext>
            </a:extLst>
          </p:cNvPr>
          <p:cNvSpPr>
            <a:spLocks noGrp="1"/>
          </p:cNvSpPr>
          <p:nvPr>
            <p:ph type="title"/>
          </p:nvPr>
        </p:nvSpPr>
        <p:spPr>
          <a:xfrm>
            <a:off x="571500" y="914255"/>
            <a:ext cx="6867115" cy="5009471"/>
          </a:xfrm>
        </p:spPr>
        <p:txBody>
          <a:bodyPr anchor="b">
            <a:normAutofit/>
          </a:bodyPr>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ECC2A83-A380-4828-BC68-C065C8BC5AD5}"/>
              </a:ext>
            </a:extLst>
          </p:cNvPr>
          <p:cNvSpPr>
            <a:spLocks noGrp="1"/>
          </p:cNvSpPr>
          <p:nvPr>
            <p:ph type="body" idx="1"/>
          </p:nvPr>
        </p:nvSpPr>
        <p:spPr>
          <a:xfrm>
            <a:off x="9239817" y="914399"/>
            <a:ext cx="2370268" cy="2670273"/>
          </a:xfrm>
        </p:spPr>
        <p:txBody>
          <a:bodyPr anchor="t">
            <a:normAutofit/>
          </a:bodyPr>
          <a:lstStyle>
            <a:lvl1pPr marL="0" indent="0">
              <a:lnSpc>
                <a:spcPct val="130000"/>
              </a:lnSpc>
              <a:buNone/>
              <a:defRPr sz="1400" cap="all" spc="30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FF92B2F-8804-4195-A779-F5C67C25CBBE}"/>
              </a:ext>
            </a:extLst>
          </p:cNvPr>
          <p:cNvSpPr>
            <a:spLocks noGrp="1"/>
          </p:cNvSpPr>
          <p:nvPr>
            <p:ph type="dt" sz="half" idx="10"/>
          </p:nvPr>
        </p:nvSpPr>
        <p:spPr/>
        <p:txBody>
          <a:bodyPr/>
          <a:lstStyle/>
          <a:p>
            <a:fld id="{1C8322F6-1C60-46CF-968C-BC20E470F443}" type="datetimeFigureOut">
              <a:rPr lang="en-US" smtClean="0"/>
              <a:t>3/11/2024</a:t>
            </a:fld>
            <a:endParaRPr lang="en-US"/>
          </a:p>
        </p:txBody>
      </p:sp>
      <p:sp>
        <p:nvSpPr>
          <p:cNvPr id="5" name="Footer Placeholder 4">
            <a:extLst>
              <a:ext uri="{FF2B5EF4-FFF2-40B4-BE49-F238E27FC236}">
                <a16:creationId xmlns:a16="http://schemas.microsoft.com/office/drawing/2014/main" id="{25099C26-4411-4833-A917-A45E62D56A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68C7C7-F862-434D-A87A-DECE9FD2E1E9}"/>
              </a:ext>
            </a:extLst>
          </p:cNvPr>
          <p:cNvSpPr>
            <a:spLocks noGrp="1"/>
          </p:cNvSpPr>
          <p:nvPr>
            <p:ph type="sldNum" sz="quarter" idx="12"/>
          </p:nvPr>
        </p:nvSpPr>
        <p:spPr/>
        <p:txBody>
          <a:bodyPr/>
          <a:lstStyle/>
          <a:p>
            <a:fld id="{5EEB83C2-341F-4C28-A243-1C56DDDA54D3}" type="slidenum">
              <a:rPr lang="en-US" smtClean="0"/>
              <a:t>‹#›</a:t>
            </a:fld>
            <a:endParaRPr lang="en-US"/>
          </a:p>
        </p:txBody>
      </p:sp>
      <p:cxnSp>
        <p:nvCxnSpPr>
          <p:cNvPr id="7" name="Straight Connector 6">
            <a:extLst>
              <a:ext uri="{FF2B5EF4-FFF2-40B4-BE49-F238E27FC236}">
                <a16:creationId xmlns:a16="http://schemas.microsoft.com/office/drawing/2014/main" id="{A40BAA4B-C4C0-40C1-8DC8-B4E2F8A68E12}"/>
              </a:ext>
            </a:extLst>
          </p:cNvPr>
          <p:cNvCxnSpPr>
            <a:cxnSpLocks/>
          </p:cNvCxnSpPr>
          <p:nvPr/>
        </p:nvCxnSpPr>
        <p:spPr>
          <a:xfrm>
            <a:off x="8872625" y="571500"/>
            <a:ext cx="0" cy="571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C0A2259-2540-4B32-A999-2B46A6790E3D}"/>
              </a:ext>
            </a:extLst>
          </p:cNvPr>
          <p:cNvCxnSpPr>
            <a:cxnSpLocks/>
          </p:cNvCxnSpPr>
          <p:nvPr/>
        </p:nvCxnSpPr>
        <p:spPr>
          <a:xfrm flipH="1">
            <a:off x="566094" y="571500"/>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CEFB0ED-3F76-4403-AD0B-E738DD9D8CB6}"/>
              </a:ext>
            </a:extLst>
          </p:cNvPr>
          <p:cNvCxnSpPr>
            <a:cxnSpLocks/>
          </p:cNvCxnSpPr>
          <p:nvPr/>
        </p:nvCxnSpPr>
        <p:spPr>
          <a:xfrm flipH="1">
            <a:off x="577485" y="6283518"/>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21605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6BD5F-CF53-4DD5-B8C5-27BBA2BB8860}"/>
              </a:ext>
            </a:extLst>
          </p:cNvPr>
          <p:cNvSpPr>
            <a:spLocks noGrp="1"/>
          </p:cNvSpPr>
          <p:nvPr>
            <p:ph type="title"/>
          </p:nvPr>
        </p:nvSpPr>
        <p:spPr>
          <a:xfrm>
            <a:off x="571500" y="709684"/>
            <a:ext cx="11049000" cy="1057160"/>
          </a:xfrm>
        </p:spPr>
        <p:txBody>
          <a:bodyPr anchor="ct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576C2E1-5D5E-409F-BEE8-F48CE86F55C9}"/>
              </a:ext>
            </a:extLst>
          </p:cNvPr>
          <p:cNvSpPr>
            <a:spLocks noGrp="1"/>
          </p:cNvSpPr>
          <p:nvPr>
            <p:ph sz="half" idx="1"/>
          </p:nvPr>
        </p:nvSpPr>
        <p:spPr>
          <a:xfrm>
            <a:off x="579447" y="2074990"/>
            <a:ext cx="5181600" cy="41019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FBBF823-1BFB-4CF0-BAF4-D660C8F1AFC0}"/>
              </a:ext>
            </a:extLst>
          </p:cNvPr>
          <p:cNvSpPr>
            <a:spLocks noGrp="1"/>
          </p:cNvSpPr>
          <p:nvPr>
            <p:ph sz="half" idx="2"/>
          </p:nvPr>
        </p:nvSpPr>
        <p:spPr>
          <a:xfrm>
            <a:off x="6447082" y="2074990"/>
            <a:ext cx="5181600" cy="41019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46FF816E-EE02-44A4-8B81-B324ECFD74DF}"/>
              </a:ext>
            </a:extLst>
          </p:cNvPr>
          <p:cNvSpPr>
            <a:spLocks noGrp="1"/>
          </p:cNvSpPr>
          <p:nvPr>
            <p:ph type="dt" sz="half" idx="10"/>
          </p:nvPr>
        </p:nvSpPr>
        <p:spPr/>
        <p:txBody>
          <a:bodyPr/>
          <a:lstStyle/>
          <a:p>
            <a:fld id="{1C8322F6-1C60-46CF-968C-BC20E470F443}" type="datetimeFigureOut">
              <a:rPr lang="en-US" smtClean="0"/>
              <a:t>3/11/2024</a:t>
            </a:fld>
            <a:endParaRPr lang="en-US"/>
          </a:p>
        </p:txBody>
      </p:sp>
      <p:sp>
        <p:nvSpPr>
          <p:cNvPr id="6" name="Footer Placeholder 5">
            <a:extLst>
              <a:ext uri="{FF2B5EF4-FFF2-40B4-BE49-F238E27FC236}">
                <a16:creationId xmlns:a16="http://schemas.microsoft.com/office/drawing/2014/main" id="{F134D9E4-A693-44D2-A3E8-E3AABC9052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4F669F-4B8E-415D-A9BF-AD451F452C6B}"/>
              </a:ext>
            </a:extLst>
          </p:cNvPr>
          <p:cNvSpPr>
            <a:spLocks noGrp="1"/>
          </p:cNvSpPr>
          <p:nvPr>
            <p:ph type="sldNum" sz="quarter" idx="12"/>
          </p:nvPr>
        </p:nvSpPr>
        <p:spPr/>
        <p:txBody>
          <a:bodyPr/>
          <a:lstStyle/>
          <a:p>
            <a:fld id="{5EEB83C2-341F-4C28-A243-1C56DDDA54D3}" type="slidenum">
              <a:rPr lang="en-US" smtClean="0"/>
              <a:t>‹#›</a:t>
            </a:fld>
            <a:endParaRPr lang="en-US"/>
          </a:p>
        </p:txBody>
      </p:sp>
      <p:cxnSp>
        <p:nvCxnSpPr>
          <p:cNvPr id="11" name="Straight Connector 10">
            <a:extLst>
              <a:ext uri="{FF2B5EF4-FFF2-40B4-BE49-F238E27FC236}">
                <a16:creationId xmlns:a16="http://schemas.microsoft.com/office/drawing/2014/main" id="{720AF959-FCDC-4B92-9324-06A06C0D56F2}"/>
              </a:ext>
            </a:extLst>
          </p:cNvPr>
          <p:cNvCxnSpPr>
            <a:cxnSpLocks/>
          </p:cNvCxnSpPr>
          <p:nvPr/>
        </p:nvCxnSpPr>
        <p:spPr>
          <a:xfrm flipV="1">
            <a:off x="6101405" y="1883336"/>
            <a:ext cx="0" cy="43996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26892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F85E5-82C4-4BAE-B2B0-A078ABD6C69C}"/>
              </a:ext>
            </a:extLst>
          </p:cNvPr>
          <p:cNvSpPr>
            <a:spLocks noGrp="1"/>
          </p:cNvSpPr>
          <p:nvPr>
            <p:ph type="title"/>
          </p:nvPr>
        </p:nvSpPr>
        <p:spPr>
          <a:xfrm>
            <a:off x="583469" y="699118"/>
            <a:ext cx="11025062" cy="1063601"/>
          </a:xfrm>
        </p:spPr>
        <p:txBody>
          <a:bodyPr anchor="ct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12D15C7-F445-40F7-88F6-FD6526269CD7}"/>
              </a:ext>
            </a:extLst>
          </p:cNvPr>
          <p:cNvSpPr>
            <a:spLocks noGrp="1"/>
          </p:cNvSpPr>
          <p:nvPr>
            <p:ph type="body" idx="1"/>
          </p:nvPr>
        </p:nvSpPr>
        <p:spPr>
          <a:xfrm>
            <a:off x="583468" y="2022883"/>
            <a:ext cx="5230469" cy="564079"/>
          </a:xfrm>
        </p:spPr>
        <p:txBody>
          <a:bodyPr anchor="ctr">
            <a:normAutofit/>
          </a:bodyPr>
          <a:lstStyle>
            <a:lvl1pPr marL="0" indent="0">
              <a:buNone/>
              <a:defRPr sz="16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B652C35-AA8E-4154-8A78-7DE9590E1F38}"/>
              </a:ext>
            </a:extLst>
          </p:cNvPr>
          <p:cNvSpPr>
            <a:spLocks noGrp="1"/>
          </p:cNvSpPr>
          <p:nvPr>
            <p:ph sz="half" idx="2"/>
          </p:nvPr>
        </p:nvSpPr>
        <p:spPr>
          <a:xfrm>
            <a:off x="583469" y="2866031"/>
            <a:ext cx="5157787" cy="32276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F557EAC6-567C-4A4A-BB10-57EC14B97DDF}"/>
              </a:ext>
            </a:extLst>
          </p:cNvPr>
          <p:cNvSpPr>
            <a:spLocks noGrp="1"/>
          </p:cNvSpPr>
          <p:nvPr>
            <p:ph type="body" sz="quarter" idx="3"/>
          </p:nvPr>
        </p:nvSpPr>
        <p:spPr>
          <a:xfrm>
            <a:off x="6441470" y="2022883"/>
            <a:ext cx="5183188" cy="564080"/>
          </a:xfrm>
        </p:spPr>
        <p:txBody>
          <a:bodyPr anchor="ctr">
            <a:normAutofit/>
          </a:bodyPr>
          <a:lstStyle>
            <a:lvl1pPr marL="0" indent="0">
              <a:buNone/>
              <a:defRPr sz="16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19A083F-AD60-4437-B32A-44035D78AF63}"/>
              </a:ext>
            </a:extLst>
          </p:cNvPr>
          <p:cNvSpPr>
            <a:spLocks noGrp="1"/>
          </p:cNvSpPr>
          <p:nvPr>
            <p:ph sz="quarter" idx="4"/>
          </p:nvPr>
        </p:nvSpPr>
        <p:spPr>
          <a:xfrm>
            <a:off x="6441470" y="2866031"/>
            <a:ext cx="5183188" cy="32276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9DBF86F-3266-4551-B680-06F401FFE665}"/>
              </a:ext>
            </a:extLst>
          </p:cNvPr>
          <p:cNvSpPr>
            <a:spLocks noGrp="1"/>
          </p:cNvSpPr>
          <p:nvPr>
            <p:ph type="dt" sz="half" idx="10"/>
          </p:nvPr>
        </p:nvSpPr>
        <p:spPr/>
        <p:txBody>
          <a:bodyPr/>
          <a:lstStyle/>
          <a:p>
            <a:fld id="{1C8322F6-1C60-46CF-968C-BC20E470F443}" type="datetimeFigureOut">
              <a:rPr lang="en-US" smtClean="0"/>
              <a:t>3/11/2024</a:t>
            </a:fld>
            <a:endParaRPr lang="en-US"/>
          </a:p>
        </p:txBody>
      </p:sp>
      <p:sp>
        <p:nvSpPr>
          <p:cNvPr id="8" name="Footer Placeholder 7">
            <a:extLst>
              <a:ext uri="{FF2B5EF4-FFF2-40B4-BE49-F238E27FC236}">
                <a16:creationId xmlns:a16="http://schemas.microsoft.com/office/drawing/2014/main" id="{755B38FE-80F9-4582-B2E1-B067C288DE8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47BEF32-F637-47A1-9ED3-AFC4F79F3739}"/>
              </a:ext>
            </a:extLst>
          </p:cNvPr>
          <p:cNvSpPr>
            <a:spLocks noGrp="1"/>
          </p:cNvSpPr>
          <p:nvPr>
            <p:ph type="sldNum" sz="quarter" idx="12"/>
          </p:nvPr>
        </p:nvSpPr>
        <p:spPr/>
        <p:txBody>
          <a:bodyPr/>
          <a:lstStyle/>
          <a:p>
            <a:fld id="{5EEB83C2-341F-4C28-A243-1C56DDDA54D3}" type="slidenum">
              <a:rPr lang="en-US" smtClean="0"/>
              <a:t>‹#›</a:t>
            </a:fld>
            <a:endParaRPr lang="en-US"/>
          </a:p>
        </p:txBody>
      </p:sp>
      <p:cxnSp>
        <p:nvCxnSpPr>
          <p:cNvPr id="11" name="Straight Connector 10">
            <a:extLst>
              <a:ext uri="{FF2B5EF4-FFF2-40B4-BE49-F238E27FC236}">
                <a16:creationId xmlns:a16="http://schemas.microsoft.com/office/drawing/2014/main" id="{E0C508D4-7C99-4B8D-BCDE-F0001BD345D9}"/>
              </a:ext>
            </a:extLst>
          </p:cNvPr>
          <p:cNvCxnSpPr>
            <a:cxnSpLocks/>
          </p:cNvCxnSpPr>
          <p:nvPr/>
        </p:nvCxnSpPr>
        <p:spPr>
          <a:xfrm flipV="1">
            <a:off x="6101405" y="1883336"/>
            <a:ext cx="0" cy="43996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49BF61B-7951-48F4-982B-9401A483FFBF}"/>
              </a:ext>
            </a:extLst>
          </p:cNvPr>
          <p:cNvCxnSpPr>
            <a:cxnSpLocks/>
          </p:cNvCxnSpPr>
          <p:nvPr/>
        </p:nvCxnSpPr>
        <p:spPr>
          <a:xfrm flipH="1">
            <a:off x="577485" y="2738598"/>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21106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A94CB-6BE5-4B9E-B0A6-54F83B201A64}"/>
              </a:ext>
            </a:extLst>
          </p:cNvPr>
          <p:cNvSpPr>
            <a:spLocks noGrp="1"/>
          </p:cNvSpPr>
          <p:nvPr>
            <p:ph type="title"/>
          </p:nvPr>
        </p:nvSpPr>
        <p:spPr>
          <a:xfrm>
            <a:off x="571500" y="717452"/>
            <a:ext cx="11049000" cy="1161836"/>
          </a:xfrm>
        </p:spPr>
        <p:txBody>
          <a:bodyPr anchor="t"/>
          <a:lstStyle/>
          <a:p>
            <a:r>
              <a:rPr lang="en-US"/>
              <a:t>Click to edit Master title style</a:t>
            </a:r>
            <a:endParaRPr lang="en-US" dirty="0"/>
          </a:p>
        </p:txBody>
      </p:sp>
      <p:sp>
        <p:nvSpPr>
          <p:cNvPr id="3" name="Date Placeholder 2">
            <a:extLst>
              <a:ext uri="{FF2B5EF4-FFF2-40B4-BE49-F238E27FC236}">
                <a16:creationId xmlns:a16="http://schemas.microsoft.com/office/drawing/2014/main" id="{75E8643C-1A5D-4F23-B0D7-5B46F5E456B4}"/>
              </a:ext>
            </a:extLst>
          </p:cNvPr>
          <p:cNvSpPr>
            <a:spLocks noGrp="1"/>
          </p:cNvSpPr>
          <p:nvPr>
            <p:ph type="dt" sz="half" idx="10"/>
          </p:nvPr>
        </p:nvSpPr>
        <p:spPr/>
        <p:txBody>
          <a:bodyPr/>
          <a:lstStyle/>
          <a:p>
            <a:fld id="{1C8322F6-1C60-46CF-968C-BC20E470F443}" type="datetimeFigureOut">
              <a:rPr lang="en-US" smtClean="0"/>
              <a:t>3/11/2024</a:t>
            </a:fld>
            <a:endParaRPr lang="en-US"/>
          </a:p>
        </p:txBody>
      </p:sp>
      <p:sp>
        <p:nvSpPr>
          <p:cNvPr id="4" name="Footer Placeholder 3">
            <a:extLst>
              <a:ext uri="{FF2B5EF4-FFF2-40B4-BE49-F238E27FC236}">
                <a16:creationId xmlns:a16="http://schemas.microsoft.com/office/drawing/2014/main" id="{0C1A3394-78CC-43B0-9762-5E826F8BBFD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C347F0A-1980-4E13-AB22-AE3B8AA44058}"/>
              </a:ext>
            </a:extLst>
          </p:cNvPr>
          <p:cNvSpPr>
            <a:spLocks noGrp="1"/>
          </p:cNvSpPr>
          <p:nvPr>
            <p:ph type="sldNum" sz="quarter" idx="12"/>
          </p:nvPr>
        </p:nvSpPr>
        <p:spPr/>
        <p:txBody>
          <a:bodyPr/>
          <a:lstStyle/>
          <a:p>
            <a:fld id="{5EEB83C2-341F-4C28-A243-1C56DDDA54D3}" type="slidenum">
              <a:rPr lang="en-US" smtClean="0"/>
              <a:t>‹#›</a:t>
            </a:fld>
            <a:endParaRPr lang="en-US"/>
          </a:p>
        </p:txBody>
      </p:sp>
      <p:cxnSp>
        <p:nvCxnSpPr>
          <p:cNvPr id="7" name="Straight Connector 6">
            <a:extLst>
              <a:ext uri="{FF2B5EF4-FFF2-40B4-BE49-F238E27FC236}">
                <a16:creationId xmlns:a16="http://schemas.microsoft.com/office/drawing/2014/main" id="{4E9D858B-8A9C-4235-B151-81C99A3D20D2}"/>
              </a:ext>
            </a:extLst>
          </p:cNvPr>
          <p:cNvCxnSpPr>
            <a:cxnSpLocks/>
          </p:cNvCxnSpPr>
          <p:nvPr/>
        </p:nvCxnSpPr>
        <p:spPr>
          <a:xfrm flipH="1">
            <a:off x="577485" y="571500"/>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6C7798B-3ECB-4076-8955-A82116BB0D25}"/>
              </a:ext>
            </a:extLst>
          </p:cNvPr>
          <p:cNvCxnSpPr>
            <a:cxnSpLocks/>
          </p:cNvCxnSpPr>
          <p:nvPr/>
        </p:nvCxnSpPr>
        <p:spPr>
          <a:xfrm flipH="1">
            <a:off x="577485" y="6283518"/>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78124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C61D85-3E72-406F-AB26-B4ED94918442}"/>
              </a:ext>
            </a:extLst>
          </p:cNvPr>
          <p:cNvSpPr>
            <a:spLocks noGrp="1"/>
          </p:cNvSpPr>
          <p:nvPr>
            <p:ph type="dt" sz="half" idx="10"/>
          </p:nvPr>
        </p:nvSpPr>
        <p:spPr/>
        <p:txBody>
          <a:bodyPr/>
          <a:lstStyle/>
          <a:p>
            <a:fld id="{1C8322F6-1C60-46CF-968C-BC20E470F443}" type="datetimeFigureOut">
              <a:rPr lang="en-US" smtClean="0"/>
              <a:t>3/11/2024</a:t>
            </a:fld>
            <a:endParaRPr lang="en-US"/>
          </a:p>
        </p:txBody>
      </p:sp>
      <p:sp>
        <p:nvSpPr>
          <p:cNvPr id="3" name="Footer Placeholder 2">
            <a:extLst>
              <a:ext uri="{FF2B5EF4-FFF2-40B4-BE49-F238E27FC236}">
                <a16:creationId xmlns:a16="http://schemas.microsoft.com/office/drawing/2014/main" id="{499C831E-4321-467E-9090-C89C48CF2F5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68A9556-B3D8-4403-835F-11AE2D4098E9}"/>
              </a:ext>
            </a:extLst>
          </p:cNvPr>
          <p:cNvSpPr>
            <a:spLocks noGrp="1"/>
          </p:cNvSpPr>
          <p:nvPr>
            <p:ph type="sldNum" sz="quarter" idx="12"/>
          </p:nvPr>
        </p:nvSpPr>
        <p:spPr/>
        <p:txBody>
          <a:bodyPr/>
          <a:lstStyle/>
          <a:p>
            <a:fld id="{5EEB83C2-341F-4C28-A243-1C56DDDA54D3}" type="slidenum">
              <a:rPr lang="en-US" smtClean="0"/>
              <a:t>‹#›</a:t>
            </a:fld>
            <a:endParaRPr lang="en-US"/>
          </a:p>
        </p:txBody>
      </p:sp>
    </p:spTree>
    <p:extLst>
      <p:ext uri="{BB962C8B-B14F-4D97-AF65-F5344CB8AC3E}">
        <p14:creationId xmlns:p14="http://schemas.microsoft.com/office/powerpoint/2010/main" val="37417090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0AA48-D521-423D-B185-6490EF57B935}"/>
              </a:ext>
            </a:extLst>
          </p:cNvPr>
          <p:cNvSpPr>
            <a:spLocks noGrp="1"/>
          </p:cNvSpPr>
          <p:nvPr>
            <p:ph type="title"/>
          </p:nvPr>
        </p:nvSpPr>
        <p:spPr>
          <a:xfrm>
            <a:off x="572201" y="810344"/>
            <a:ext cx="3478084" cy="1408062"/>
          </a:xfrm>
        </p:spPr>
        <p:txBody>
          <a:bodyPr anchor="t"/>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B64E6DD-DDD2-4ED6-B8A9-A8B6D7656549}"/>
              </a:ext>
            </a:extLst>
          </p:cNvPr>
          <p:cNvSpPr>
            <a:spLocks noGrp="1"/>
          </p:cNvSpPr>
          <p:nvPr>
            <p:ph idx="1"/>
          </p:nvPr>
        </p:nvSpPr>
        <p:spPr>
          <a:xfrm>
            <a:off x="4919809" y="931232"/>
            <a:ext cx="6700679" cy="507936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A3F08F5E-AD33-4ACF-84C9-78B0FF6BE3AC}"/>
              </a:ext>
            </a:extLst>
          </p:cNvPr>
          <p:cNvSpPr>
            <a:spLocks noGrp="1"/>
          </p:cNvSpPr>
          <p:nvPr>
            <p:ph type="body" sz="half" idx="2"/>
          </p:nvPr>
        </p:nvSpPr>
        <p:spPr>
          <a:xfrm>
            <a:off x="571500" y="2578608"/>
            <a:ext cx="3478783" cy="341724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D7604E-7DD4-4497-B325-74F899E8ACC6}"/>
              </a:ext>
            </a:extLst>
          </p:cNvPr>
          <p:cNvSpPr>
            <a:spLocks noGrp="1"/>
          </p:cNvSpPr>
          <p:nvPr>
            <p:ph type="dt" sz="half" idx="10"/>
          </p:nvPr>
        </p:nvSpPr>
        <p:spPr/>
        <p:txBody>
          <a:bodyPr/>
          <a:lstStyle/>
          <a:p>
            <a:fld id="{1C8322F6-1C60-46CF-968C-BC20E470F443}" type="datetimeFigureOut">
              <a:rPr lang="en-US" smtClean="0"/>
              <a:t>3/11/2024</a:t>
            </a:fld>
            <a:endParaRPr lang="en-US"/>
          </a:p>
        </p:txBody>
      </p:sp>
      <p:sp>
        <p:nvSpPr>
          <p:cNvPr id="6" name="Footer Placeholder 5">
            <a:extLst>
              <a:ext uri="{FF2B5EF4-FFF2-40B4-BE49-F238E27FC236}">
                <a16:creationId xmlns:a16="http://schemas.microsoft.com/office/drawing/2014/main" id="{3F02BEED-A8F6-4256-9539-4434694AA1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EA1AA6-EE0B-48FD-A7DE-6CEE6A8C7DEB}"/>
              </a:ext>
            </a:extLst>
          </p:cNvPr>
          <p:cNvSpPr>
            <a:spLocks noGrp="1"/>
          </p:cNvSpPr>
          <p:nvPr>
            <p:ph type="sldNum" sz="quarter" idx="12"/>
          </p:nvPr>
        </p:nvSpPr>
        <p:spPr/>
        <p:txBody>
          <a:bodyPr/>
          <a:lstStyle/>
          <a:p>
            <a:fld id="{5EEB83C2-341F-4C28-A243-1C56DDDA54D3}" type="slidenum">
              <a:rPr lang="en-US" smtClean="0"/>
              <a:t>‹#›</a:t>
            </a:fld>
            <a:endParaRPr lang="en-US"/>
          </a:p>
        </p:txBody>
      </p:sp>
      <p:cxnSp>
        <p:nvCxnSpPr>
          <p:cNvPr id="8" name="Straight Connector 7">
            <a:extLst>
              <a:ext uri="{FF2B5EF4-FFF2-40B4-BE49-F238E27FC236}">
                <a16:creationId xmlns:a16="http://schemas.microsoft.com/office/drawing/2014/main" id="{B3F35B32-9A23-4805-94A6-96826D202139}"/>
              </a:ext>
            </a:extLst>
          </p:cNvPr>
          <p:cNvCxnSpPr>
            <a:cxnSpLocks/>
          </p:cNvCxnSpPr>
          <p:nvPr/>
        </p:nvCxnSpPr>
        <p:spPr>
          <a:xfrm flipH="1">
            <a:off x="571500" y="571500"/>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62BA7DA-3944-40D4-91CD-40CA24DBB79B}"/>
              </a:ext>
            </a:extLst>
          </p:cNvPr>
          <p:cNvCxnSpPr>
            <a:cxnSpLocks/>
          </p:cNvCxnSpPr>
          <p:nvPr/>
        </p:nvCxnSpPr>
        <p:spPr>
          <a:xfrm flipV="1">
            <a:off x="4419601" y="571500"/>
            <a:ext cx="0" cy="571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BEA0B78-39E7-4039-B8BE-4F425688C6DF}"/>
              </a:ext>
            </a:extLst>
          </p:cNvPr>
          <p:cNvCxnSpPr>
            <a:cxnSpLocks/>
          </p:cNvCxnSpPr>
          <p:nvPr/>
        </p:nvCxnSpPr>
        <p:spPr>
          <a:xfrm flipH="1">
            <a:off x="571501" y="2406845"/>
            <a:ext cx="38481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D68B99C-0744-42EE-9713-AB0CEC3F5D85}"/>
              </a:ext>
            </a:extLst>
          </p:cNvPr>
          <p:cNvCxnSpPr>
            <a:cxnSpLocks/>
          </p:cNvCxnSpPr>
          <p:nvPr/>
        </p:nvCxnSpPr>
        <p:spPr>
          <a:xfrm flipH="1">
            <a:off x="577485" y="6283518"/>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80151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12732-5D39-4B30-A499-D51BABC882EF}"/>
              </a:ext>
            </a:extLst>
          </p:cNvPr>
          <p:cNvSpPr>
            <a:spLocks noGrp="1"/>
          </p:cNvSpPr>
          <p:nvPr>
            <p:ph type="title"/>
          </p:nvPr>
        </p:nvSpPr>
        <p:spPr>
          <a:xfrm>
            <a:off x="571499" y="802204"/>
            <a:ext cx="3478787" cy="1408062"/>
          </a:xfrm>
        </p:spPr>
        <p:txBody>
          <a:bodyPr anchor="t"/>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23AF5AEC-77BC-4A52-8A56-C6479CA6A29D}"/>
              </a:ext>
            </a:extLst>
          </p:cNvPr>
          <p:cNvSpPr>
            <a:spLocks noGrp="1"/>
          </p:cNvSpPr>
          <p:nvPr>
            <p:ph type="pic" idx="1"/>
          </p:nvPr>
        </p:nvSpPr>
        <p:spPr>
          <a:xfrm>
            <a:off x="4723467" y="847384"/>
            <a:ext cx="6907844" cy="521681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860A9240-8762-4C7D-AF22-A844CB2EC871}"/>
              </a:ext>
            </a:extLst>
          </p:cNvPr>
          <p:cNvSpPr>
            <a:spLocks noGrp="1"/>
          </p:cNvSpPr>
          <p:nvPr>
            <p:ph type="body" sz="half" idx="2"/>
          </p:nvPr>
        </p:nvSpPr>
        <p:spPr>
          <a:xfrm>
            <a:off x="571498" y="2574906"/>
            <a:ext cx="3478787" cy="343571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995685-E45D-4E74-8B78-D3B8E85C434D}"/>
              </a:ext>
            </a:extLst>
          </p:cNvPr>
          <p:cNvSpPr>
            <a:spLocks noGrp="1"/>
          </p:cNvSpPr>
          <p:nvPr>
            <p:ph type="dt" sz="half" idx="10"/>
          </p:nvPr>
        </p:nvSpPr>
        <p:spPr/>
        <p:txBody>
          <a:bodyPr/>
          <a:lstStyle/>
          <a:p>
            <a:fld id="{1C8322F6-1C60-46CF-968C-BC20E470F443}" type="datetimeFigureOut">
              <a:rPr lang="en-US" smtClean="0"/>
              <a:t>3/11/2024</a:t>
            </a:fld>
            <a:endParaRPr lang="en-US"/>
          </a:p>
        </p:txBody>
      </p:sp>
      <p:sp>
        <p:nvSpPr>
          <p:cNvPr id="6" name="Footer Placeholder 5">
            <a:extLst>
              <a:ext uri="{FF2B5EF4-FFF2-40B4-BE49-F238E27FC236}">
                <a16:creationId xmlns:a16="http://schemas.microsoft.com/office/drawing/2014/main" id="{321FCBA3-0FF5-47C2-901A-645F6185D2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030381-5320-46AD-A0B9-7C04B3E5A202}"/>
              </a:ext>
            </a:extLst>
          </p:cNvPr>
          <p:cNvSpPr>
            <a:spLocks noGrp="1"/>
          </p:cNvSpPr>
          <p:nvPr>
            <p:ph type="sldNum" sz="quarter" idx="12"/>
          </p:nvPr>
        </p:nvSpPr>
        <p:spPr/>
        <p:txBody>
          <a:bodyPr/>
          <a:lstStyle/>
          <a:p>
            <a:fld id="{5EEB83C2-341F-4C28-A243-1C56DDDA54D3}" type="slidenum">
              <a:rPr lang="en-US" smtClean="0"/>
              <a:t>‹#›</a:t>
            </a:fld>
            <a:endParaRPr lang="en-US"/>
          </a:p>
        </p:txBody>
      </p:sp>
      <p:cxnSp>
        <p:nvCxnSpPr>
          <p:cNvPr id="8" name="Straight Connector 7">
            <a:extLst>
              <a:ext uri="{FF2B5EF4-FFF2-40B4-BE49-F238E27FC236}">
                <a16:creationId xmlns:a16="http://schemas.microsoft.com/office/drawing/2014/main" id="{5357A432-D933-402A-8657-216EE20450EE}"/>
              </a:ext>
            </a:extLst>
          </p:cNvPr>
          <p:cNvCxnSpPr>
            <a:cxnSpLocks/>
          </p:cNvCxnSpPr>
          <p:nvPr/>
        </p:nvCxnSpPr>
        <p:spPr>
          <a:xfrm flipH="1">
            <a:off x="571500" y="571500"/>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1B1E0F3-D71B-436F-A10B-B6EA7125F684}"/>
              </a:ext>
            </a:extLst>
          </p:cNvPr>
          <p:cNvCxnSpPr>
            <a:cxnSpLocks/>
          </p:cNvCxnSpPr>
          <p:nvPr/>
        </p:nvCxnSpPr>
        <p:spPr>
          <a:xfrm flipV="1">
            <a:off x="4419601" y="571500"/>
            <a:ext cx="0" cy="571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DEE64F5-2B48-4A2E-BA5E-1D37F1A7C9A3}"/>
              </a:ext>
            </a:extLst>
          </p:cNvPr>
          <p:cNvCxnSpPr>
            <a:cxnSpLocks/>
          </p:cNvCxnSpPr>
          <p:nvPr/>
        </p:nvCxnSpPr>
        <p:spPr>
          <a:xfrm flipH="1">
            <a:off x="571501" y="2406845"/>
            <a:ext cx="38481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99BF9AA-A2C8-4233-B597-EB11C6D6A0E0}"/>
              </a:ext>
            </a:extLst>
          </p:cNvPr>
          <p:cNvCxnSpPr>
            <a:cxnSpLocks/>
          </p:cNvCxnSpPr>
          <p:nvPr/>
        </p:nvCxnSpPr>
        <p:spPr>
          <a:xfrm flipH="1">
            <a:off x="577485" y="6283518"/>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63661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9E1467D-9ED1-4211-A71E-41C91C755C9D}"/>
              </a:ext>
            </a:extLst>
          </p:cNvPr>
          <p:cNvSpPr>
            <a:spLocks noGrp="1"/>
          </p:cNvSpPr>
          <p:nvPr>
            <p:ph type="title"/>
          </p:nvPr>
        </p:nvSpPr>
        <p:spPr>
          <a:xfrm>
            <a:off x="571500" y="689289"/>
            <a:ext cx="11049000" cy="108410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1F8A6A1-C9C7-4FDF-B4DA-1E86B6A355F8}"/>
              </a:ext>
            </a:extLst>
          </p:cNvPr>
          <p:cNvSpPr>
            <a:spLocks noGrp="1"/>
          </p:cNvSpPr>
          <p:nvPr>
            <p:ph type="body" idx="1"/>
          </p:nvPr>
        </p:nvSpPr>
        <p:spPr>
          <a:xfrm>
            <a:off x="571499" y="2075688"/>
            <a:ext cx="11059811" cy="38180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AACC44A-C635-4CD0-90E9-D9503AF4CCF2}"/>
              </a:ext>
            </a:extLst>
          </p:cNvPr>
          <p:cNvSpPr>
            <a:spLocks noGrp="1"/>
          </p:cNvSpPr>
          <p:nvPr>
            <p:ph type="dt" sz="half" idx="2"/>
          </p:nvPr>
        </p:nvSpPr>
        <p:spPr>
          <a:xfrm>
            <a:off x="8036732" y="6397103"/>
            <a:ext cx="3091928" cy="365125"/>
          </a:xfrm>
          <a:prstGeom prst="rect">
            <a:avLst/>
          </a:prstGeom>
        </p:spPr>
        <p:txBody>
          <a:bodyPr vert="horz" lIns="91440" tIns="45720" rIns="91440" bIns="45720" rtlCol="0" anchor="ctr"/>
          <a:lstStyle>
            <a:lvl1pPr algn="r">
              <a:defRPr sz="800" cap="all" spc="200" baseline="0">
                <a:solidFill>
                  <a:schemeClr val="tx1"/>
                </a:solidFill>
              </a:defRPr>
            </a:lvl1pPr>
          </a:lstStyle>
          <a:p>
            <a:fld id="{1C8322F6-1C60-46CF-968C-BC20E470F443}" type="datetimeFigureOut">
              <a:rPr lang="en-US" smtClean="0"/>
              <a:t>3/11/2024</a:t>
            </a:fld>
            <a:endParaRPr lang="en-US"/>
          </a:p>
        </p:txBody>
      </p:sp>
      <p:sp>
        <p:nvSpPr>
          <p:cNvPr id="5" name="Footer Placeholder 4">
            <a:extLst>
              <a:ext uri="{FF2B5EF4-FFF2-40B4-BE49-F238E27FC236}">
                <a16:creationId xmlns:a16="http://schemas.microsoft.com/office/drawing/2014/main" id="{58ABF682-1A47-492C-81E3-9DB0A50ECB1F}"/>
              </a:ext>
            </a:extLst>
          </p:cNvPr>
          <p:cNvSpPr>
            <a:spLocks noGrp="1"/>
          </p:cNvSpPr>
          <p:nvPr>
            <p:ph type="ftr" sz="quarter" idx="3"/>
          </p:nvPr>
        </p:nvSpPr>
        <p:spPr>
          <a:xfrm>
            <a:off x="475782" y="6397103"/>
            <a:ext cx="4114800" cy="365125"/>
          </a:xfrm>
          <a:prstGeom prst="rect">
            <a:avLst/>
          </a:prstGeom>
        </p:spPr>
        <p:txBody>
          <a:bodyPr vert="horz" lIns="91440" tIns="45720" rIns="91440" bIns="45720" rtlCol="0" anchor="ctr"/>
          <a:lstStyle>
            <a:lvl1pPr algn="l">
              <a:defRPr sz="800" cap="all" spc="200" baseline="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6CCC814B-9105-44ED-98A9-D326B2E2605C}"/>
              </a:ext>
            </a:extLst>
          </p:cNvPr>
          <p:cNvSpPr>
            <a:spLocks noGrp="1"/>
          </p:cNvSpPr>
          <p:nvPr>
            <p:ph type="sldNum" sz="quarter" idx="4"/>
          </p:nvPr>
        </p:nvSpPr>
        <p:spPr>
          <a:xfrm>
            <a:off x="11024553" y="6397103"/>
            <a:ext cx="700775" cy="365125"/>
          </a:xfrm>
          <a:prstGeom prst="rect">
            <a:avLst/>
          </a:prstGeom>
        </p:spPr>
        <p:txBody>
          <a:bodyPr vert="horz" lIns="91440" tIns="45720" rIns="91440" bIns="45720" rtlCol="0" anchor="ctr"/>
          <a:lstStyle>
            <a:lvl1pPr algn="r">
              <a:defRPr sz="800">
                <a:solidFill>
                  <a:schemeClr val="tx1"/>
                </a:solidFill>
              </a:defRPr>
            </a:lvl1pPr>
          </a:lstStyle>
          <a:p>
            <a:fld id="{5EEB83C2-341F-4C28-A243-1C56DDDA54D3}" type="slidenum">
              <a:rPr lang="en-US" smtClean="0"/>
              <a:t>‹#›</a:t>
            </a:fld>
            <a:endParaRPr lang="en-US"/>
          </a:p>
        </p:txBody>
      </p:sp>
      <p:cxnSp>
        <p:nvCxnSpPr>
          <p:cNvPr id="20" name="Straight Connector 19">
            <a:extLst>
              <a:ext uri="{FF2B5EF4-FFF2-40B4-BE49-F238E27FC236}">
                <a16:creationId xmlns:a16="http://schemas.microsoft.com/office/drawing/2014/main" id="{A6814345-41DE-42C5-8657-66C1417DF81A}"/>
              </a:ext>
            </a:extLst>
          </p:cNvPr>
          <p:cNvCxnSpPr>
            <a:cxnSpLocks/>
          </p:cNvCxnSpPr>
          <p:nvPr/>
        </p:nvCxnSpPr>
        <p:spPr>
          <a:xfrm flipH="1">
            <a:off x="566094" y="6286347"/>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E68E419-3727-4F5E-8840-AF149B33B0B7}"/>
              </a:ext>
            </a:extLst>
          </p:cNvPr>
          <p:cNvCxnSpPr>
            <a:cxnSpLocks/>
          </p:cNvCxnSpPr>
          <p:nvPr/>
        </p:nvCxnSpPr>
        <p:spPr>
          <a:xfrm flipH="1">
            <a:off x="577485" y="1883336"/>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519B6EC-D7AE-452F-8D0C-D11BD3377F3E}"/>
              </a:ext>
            </a:extLst>
          </p:cNvPr>
          <p:cNvCxnSpPr>
            <a:cxnSpLocks/>
          </p:cNvCxnSpPr>
          <p:nvPr/>
        </p:nvCxnSpPr>
        <p:spPr>
          <a:xfrm flipH="1">
            <a:off x="577485" y="571500"/>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1224965"/>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1" r:id="rId6"/>
    <p:sldLayoutId id="2147483777" r:id="rId7"/>
    <p:sldLayoutId id="2147483778" r:id="rId8"/>
    <p:sldLayoutId id="2147483779" r:id="rId9"/>
    <p:sldLayoutId id="2147483780" r:id="rId10"/>
    <p:sldLayoutId id="2147483782" r:id="rId11"/>
  </p:sldLayoutIdLst>
  <p:txStyles>
    <p:titleStyle>
      <a:lvl1pPr algn="l" defTabSz="914400" rtl="0" eaLnBrk="1" latinLnBrk="0" hangingPunct="1">
        <a:lnSpc>
          <a:spcPct val="90000"/>
        </a:lnSpc>
        <a:spcBef>
          <a:spcPct val="0"/>
        </a:spcBef>
        <a:buNone/>
        <a:defRPr sz="4000" kern="1200" spc="-100" baseline="0">
          <a:solidFill>
            <a:schemeClr val="tx1"/>
          </a:solidFill>
          <a:latin typeface="Batang" panose="02030600000101010101" pitchFamily="18" charset="-127"/>
          <a:ea typeface="Batang" panose="02030600000101010101" pitchFamily="18" charset="-127"/>
          <a:cs typeface="+mj-cs"/>
        </a:defRPr>
      </a:lvl1pPr>
    </p:titleStyle>
    <p:bodyStyle>
      <a:lvl1pPr marL="228600" indent="-228600" algn="l" defTabSz="914400" rtl="0" eaLnBrk="1" latinLnBrk="0" hangingPunct="1">
        <a:lnSpc>
          <a:spcPct val="120000"/>
        </a:lnSpc>
        <a:spcBef>
          <a:spcPts val="1000"/>
        </a:spcBef>
        <a:buSzPct val="80000"/>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SzPct val="80000"/>
        <a:buFont typeface="Avenir Next LT Pro Light" panose="020B03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20000"/>
        </a:lnSpc>
        <a:spcBef>
          <a:spcPts val="500"/>
        </a:spcBef>
        <a:buSzPct val="80000"/>
        <a:buFont typeface="Arial" panose="020B0604020202020204" pitchFamily="34" charset="0"/>
        <a:buChar char="•"/>
        <a:defRPr sz="1600" kern="1200">
          <a:solidFill>
            <a:schemeClr val="tx1"/>
          </a:solidFill>
          <a:latin typeface="+mn-lt"/>
          <a:ea typeface="+mn-ea"/>
          <a:cs typeface="+mn-cs"/>
        </a:defRPr>
      </a:lvl3pPr>
      <a:lvl4pPr marL="1005840" indent="-228600" algn="l" defTabSz="914400" rtl="0" eaLnBrk="1" latinLnBrk="0" hangingPunct="1">
        <a:lnSpc>
          <a:spcPct val="120000"/>
        </a:lnSpc>
        <a:spcBef>
          <a:spcPts val="500"/>
        </a:spcBef>
        <a:buSzPct val="80000"/>
        <a:buFont typeface="Avenir Next LT Pro Light" panose="020B0304020202020204" pitchFamily="34" charset="0"/>
        <a:buChar char="–"/>
        <a:defRPr sz="1400" kern="1200">
          <a:solidFill>
            <a:schemeClr val="tx1"/>
          </a:solidFill>
          <a:latin typeface="+mn-lt"/>
          <a:ea typeface="+mn-ea"/>
          <a:cs typeface="+mn-cs"/>
        </a:defRPr>
      </a:lvl4pPr>
      <a:lvl5pPr marL="1280160" indent="-228600" algn="l" defTabSz="914400" rtl="0" eaLnBrk="1" latinLnBrk="0" hangingPunct="1">
        <a:lnSpc>
          <a:spcPct val="120000"/>
        </a:lnSpc>
        <a:spcBef>
          <a:spcPts val="500"/>
        </a:spcBef>
        <a:buSzPct val="80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mailto:tarmo.strenze@ut.ee"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mailto:krista.lepik@ut.ee"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hyperlink" Target="mailto:signe.opermann@ut.ee" TargetMode="External"/><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hyperlink" Target="mailto:andra.siibak@ut.ee" TargetMode="External"/><Relationship Id="rId4" Type="http://schemas.openxmlformats.org/officeDocument/2006/relationships/hyperlink" Target="mailto:veronika.kalmus@ut.ee"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mailto:tiia.tulviste@ut.ee" TargetMode="External"/><Relationship Id="rId2" Type="http://schemas.openxmlformats.org/officeDocument/2006/relationships/hyperlink" Target="mailto:veronika.kalmus@ut.ee" TargetMode="Externa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hyperlink" Target="mailto:margit.keller@ut.ee" TargetMode="External"/><Relationship Id="rId2" Type="http://schemas.openxmlformats.org/officeDocument/2006/relationships/hyperlink" Target="mailto:triin.vihalemm@ut.ee" TargetMode="Externa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hyperlink" Target="mailto:laur.kanger@ut.ee"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mailto:laur.kanger@ut.ee"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mailto:laur.kanger@ut.ee"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mailto:mihkel.solvak@ut.ee" TargetMode="External"/><Relationship Id="rId2" Type="http://schemas.openxmlformats.org/officeDocument/2006/relationships/hyperlink" Target="mailto:kati.orru@ut.ee" TargetMode="External"/><Relationship Id="rId1" Type="http://schemas.openxmlformats.org/officeDocument/2006/relationships/slideLayout" Target="../slideLayouts/slideLayout2.xml"/><Relationship Id="rId4" Type="http://schemas.openxmlformats.org/officeDocument/2006/relationships/hyperlink" Target="mailto:sten.hansson@ut.ee"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mailto:kati.orru@ut.ee" TargetMode="External"/><Relationship Id="rId2" Type="http://schemas.openxmlformats.org/officeDocument/2006/relationships/hyperlink" Target="mailto:sten.hansson@ut.ee"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mailto:oliver.nahkur@ut.ee" TargetMode="External"/><Relationship Id="rId2" Type="http://schemas.openxmlformats.org/officeDocument/2006/relationships/hyperlink" Target="mailto:kati.orru@ut.ee" TargetMode="Externa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2" Type="http://schemas.openxmlformats.org/officeDocument/2006/relationships/hyperlink" Target="mailto:kati.orru@ut.ee"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mailto:kristjan.kikerpill@ut.ee" TargetMode="External"/><Relationship Id="rId2" Type="http://schemas.openxmlformats.org/officeDocument/2006/relationships/hyperlink" Target="mailto:andra.siibak@ut.ee" TargetMode="Externa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hyperlink" Target="mailto:andra.siibak@ut.ee" TargetMode="External"/><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mailto:andra.siibak@ut.ee" TargetMode="Externa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hyperlink" Target="https://sotsiaalteadused.ut.ee/et/sisu/doktorioppesse-sisseastumise-infotund-sotsiaalteaduste-valdkonnas"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hyperlink" Target="mailto:kairi.kasearu@ut.ee"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mailto:dagmar.narusson@ut.ee" TargetMode="External"/><Relationship Id="rId2" Type="http://schemas.openxmlformats.org/officeDocument/2006/relationships/hyperlink" Target="https://uhiskond.ut.ee/et/sisu/kogukondade-uurimisruhm" TargetMode="External"/><Relationship Id="rId1" Type="http://schemas.openxmlformats.org/officeDocument/2006/relationships/slideLayout" Target="../slideLayouts/slideLayout2.xml"/><Relationship Id="rId4" Type="http://schemas.openxmlformats.org/officeDocument/2006/relationships/hyperlink" Target="mailto:anneli.kahrik@ut.ee"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mailto:dagmar.kutsar@ut.ee" TargetMode="External"/><Relationship Id="rId2" Type="http://schemas.openxmlformats.org/officeDocument/2006/relationships/hyperlink" Target="mailto:oliver.nahkur@ut.ee" TargetMode="External"/><Relationship Id="rId1" Type="http://schemas.openxmlformats.org/officeDocument/2006/relationships/slideLayout" Target="../slideLayouts/slideLayout2.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1FD0F0B6-5415-4254-9E66-BE9C2FB05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3C234A-9B1B-B130-A185-4939776F90C5}"/>
              </a:ext>
            </a:extLst>
          </p:cNvPr>
          <p:cNvSpPr>
            <a:spLocks noGrp="1"/>
          </p:cNvSpPr>
          <p:nvPr>
            <p:ph type="ctrTitle"/>
          </p:nvPr>
        </p:nvSpPr>
        <p:spPr>
          <a:xfrm>
            <a:off x="521208" y="822960"/>
            <a:ext cx="3463784" cy="3454604"/>
          </a:xfrm>
        </p:spPr>
        <p:txBody>
          <a:bodyPr>
            <a:normAutofit/>
          </a:bodyPr>
          <a:lstStyle/>
          <a:p>
            <a:br>
              <a:rPr lang="et-EE" sz="3000" b="1"/>
            </a:br>
            <a:r>
              <a:rPr lang="et-EE" sz="3000" b="1"/>
              <a:t>Meedia ja kommunikatsiooni </a:t>
            </a:r>
            <a:br>
              <a:rPr lang="et-EE" sz="3000" b="1"/>
            </a:br>
            <a:r>
              <a:rPr lang="et-EE" sz="3000" b="1"/>
              <a:t>ning sotsioloogia</a:t>
            </a:r>
            <a:br>
              <a:rPr lang="et-EE" sz="3000" b="1"/>
            </a:br>
            <a:r>
              <a:rPr lang="et-EE" sz="3000" b="1"/>
              <a:t>doktoriõppe infotund</a:t>
            </a:r>
            <a:br>
              <a:rPr lang="et-EE" sz="3000" b="1"/>
            </a:br>
            <a:br>
              <a:rPr lang="et-EE" sz="3000" b="1"/>
            </a:br>
            <a:r>
              <a:rPr lang="et-EE" sz="3000" b="1"/>
              <a:t>11. märts 2024</a:t>
            </a:r>
          </a:p>
        </p:txBody>
      </p:sp>
      <p:cxnSp>
        <p:nvCxnSpPr>
          <p:cNvPr id="38" name="Straight Connector 37">
            <a:extLst>
              <a:ext uri="{FF2B5EF4-FFF2-40B4-BE49-F238E27FC236}">
                <a16:creationId xmlns:a16="http://schemas.microsoft.com/office/drawing/2014/main" id="{8D66FEA8-8B71-461B-95A4-855374AB4C2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419600" y="571500"/>
            <a:ext cx="0" cy="571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7A4B168A-A51F-4C91-A9E4-A2F203CB9D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60689" y="571500"/>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2" descr="A kite flying in the sky&#10;&#10;Description automatically generated with medium confidence">
            <a:extLst>
              <a:ext uri="{FF2B5EF4-FFF2-40B4-BE49-F238E27FC236}">
                <a16:creationId xmlns:a16="http://schemas.microsoft.com/office/drawing/2014/main" id="{F68F3716-8A4B-4FE2-93BC-B4E9568FF69E}"/>
              </a:ext>
            </a:extLst>
          </p:cNvPr>
          <p:cNvPicPr>
            <a:picLocks noChangeAspect="1"/>
          </p:cNvPicPr>
          <p:nvPr/>
        </p:nvPicPr>
        <p:blipFill rotWithShape="1">
          <a:blip r:embed="rId2"/>
          <a:srcRect t="15219" b="37946"/>
          <a:stretch/>
        </p:blipFill>
        <p:spPr>
          <a:xfrm>
            <a:off x="4697052" y="2279467"/>
            <a:ext cx="6923447" cy="2294137"/>
          </a:xfrm>
          <a:prstGeom prst="rect">
            <a:avLst/>
          </a:prstGeom>
        </p:spPr>
      </p:pic>
      <p:cxnSp>
        <p:nvCxnSpPr>
          <p:cNvPr id="42" name="Straight Connector 41">
            <a:extLst>
              <a:ext uri="{FF2B5EF4-FFF2-40B4-BE49-F238E27FC236}">
                <a16:creationId xmlns:a16="http://schemas.microsoft.com/office/drawing/2014/main" id="{A5407E01-913B-484C-A03C-2C64028471C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71500" y="6286500"/>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86436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BAF395E-7D52-496C-ACDD-468AEC1ADF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56BAADB1-054E-4A82-8D07-643BD1F433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68602" y="576201"/>
            <a:ext cx="1105479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78B2F67-529A-FF43-38DA-C48AE16B91C6}"/>
              </a:ext>
            </a:extLst>
          </p:cNvPr>
          <p:cNvSpPr>
            <a:spLocks noGrp="1"/>
          </p:cNvSpPr>
          <p:nvPr>
            <p:ph idx="1"/>
          </p:nvPr>
        </p:nvSpPr>
        <p:spPr>
          <a:xfrm>
            <a:off x="284480" y="944880"/>
            <a:ext cx="4135119" cy="4978488"/>
          </a:xfrm>
        </p:spPr>
        <p:txBody>
          <a:bodyPr anchor="b">
            <a:normAutofit/>
          </a:bodyPr>
          <a:lstStyle/>
          <a:p>
            <a:pPr marL="0" indent="0">
              <a:lnSpc>
                <a:spcPct val="110000"/>
              </a:lnSpc>
              <a:buNone/>
            </a:pPr>
            <a:r>
              <a:rPr lang="et-EE" sz="3200" b="1" dirty="0"/>
              <a:t>Meta-analüüs mingil teemal tehtud uuringutest </a:t>
            </a:r>
          </a:p>
          <a:p>
            <a:pPr marL="0" indent="0">
              <a:lnSpc>
                <a:spcPct val="110000"/>
              </a:lnSpc>
              <a:buNone/>
            </a:pPr>
            <a:endParaRPr lang="et-EE" sz="1700" dirty="0"/>
          </a:p>
          <a:p>
            <a:pPr marL="0" indent="0">
              <a:lnSpc>
                <a:spcPct val="110000"/>
              </a:lnSpc>
              <a:buNone/>
            </a:pPr>
            <a:r>
              <a:rPr lang="et-EE" sz="1700" dirty="0"/>
              <a:t>Täpsem teema valitakse koos juhendajaga ühiselt.</a:t>
            </a:r>
          </a:p>
          <a:p>
            <a:pPr marL="0" indent="0">
              <a:lnSpc>
                <a:spcPct val="110000"/>
              </a:lnSpc>
              <a:buNone/>
            </a:pPr>
            <a:endParaRPr lang="et-EE" sz="1700" dirty="0"/>
          </a:p>
          <a:p>
            <a:pPr marL="0" indent="0">
              <a:lnSpc>
                <a:spcPct val="110000"/>
              </a:lnSpc>
              <a:buNone/>
            </a:pPr>
            <a:r>
              <a:rPr lang="et-EE" sz="1700" b="1" dirty="0"/>
              <a:t>Juhendaja: dr Tarmo Strenze </a:t>
            </a:r>
            <a:r>
              <a:rPr lang="et-EE" sz="1700" dirty="0"/>
              <a:t>(</a:t>
            </a:r>
            <a:r>
              <a:rPr lang="et-EE" sz="1700" dirty="0">
                <a:hlinkClick r:id="rId2"/>
              </a:rPr>
              <a:t>tarmo.strenze@ut.ee</a:t>
            </a:r>
            <a:r>
              <a:rPr lang="et-EE" sz="1700" dirty="0"/>
              <a:t>) </a:t>
            </a:r>
          </a:p>
          <a:p>
            <a:pPr>
              <a:lnSpc>
                <a:spcPct val="110000"/>
              </a:lnSpc>
            </a:pPr>
            <a:endParaRPr lang="et-EE" sz="1700" dirty="0"/>
          </a:p>
        </p:txBody>
      </p:sp>
      <p:cxnSp>
        <p:nvCxnSpPr>
          <p:cNvPr id="13" name="Straight Connector 12">
            <a:extLst>
              <a:ext uri="{FF2B5EF4-FFF2-40B4-BE49-F238E27FC236}">
                <a16:creationId xmlns:a16="http://schemas.microsoft.com/office/drawing/2014/main" id="{B3121654-FB13-441C-AB60-76710D9170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419600" y="588336"/>
            <a:ext cx="0" cy="56981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17A53FEC-9BF2-3B9D-8796-4300E7B2167E}"/>
              </a:ext>
            </a:extLst>
          </p:cNvPr>
          <p:cNvPicPr>
            <a:picLocks noChangeAspect="1"/>
          </p:cNvPicPr>
          <p:nvPr/>
        </p:nvPicPr>
        <p:blipFill rotWithShape="1">
          <a:blip r:embed="rId3"/>
          <a:srcRect l="12535" r="8295"/>
          <a:stretch/>
        </p:blipFill>
        <p:spPr>
          <a:xfrm>
            <a:off x="4699208" y="849338"/>
            <a:ext cx="6921292" cy="5158038"/>
          </a:xfrm>
          <a:prstGeom prst="rect">
            <a:avLst/>
          </a:prstGeom>
        </p:spPr>
      </p:pic>
      <p:cxnSp>
        <p:nvCxnSpPr>
          <p:cNvPr id="15" name="Straight Connector 14">
            <a:extLst>
              <a:ext uri="{FF2B5EF4-FFF2-40B4-BE49-F238E27FC236}">
                <a16:creationId xmlns:a16="http://schemas.microsoft.com/office/drawing/2014/main" id="{C58D2D3E-B980-4D6F-BBFB-DF7A3A94729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71500" y="6286500"/>
            <a:ext cx="1105479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55279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0220DBA-8988-4873-8FCD-3FFAC3CF1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lt 4" descr="Pilt, millel on kujutatud toas, kaunistatud&#10;&#10;Kirjeldus on genereeritud automaatselt">
            <a:extLst>
              <a:ext uri="{FF2B5EF4-FFF2-40B4-BE49-F238E27FC236}">
                <a16:creationId xmlns:a16="http://schemas.microsoft.com/office/drawing/2014/main" id="{C499D24C-8911-864D-054E-FCFC24933D38}"/>
              </a:ext>
            </a:extLst>
          </p:cNvPr>
          <p:cNvPicPr>
            <a:picLocks noChangeAspect="1"/>
          </p:cNvPicPr>
          <p:nvPr/>
        </p:nvPicPr>
        <p:blipFill rotWithShape="1">
          <a:blip r:embed="rId2">
            <a:alphaModFix amt="60000"/>
            <a:extLst>
              <a:ext uri="{28A0092B-C50C-407E-A947-70E740481C1C}">
                <a14:useLocalDpi xmlns:a14="http://schemas.microsoft.com/office/drawing/2010/main" val="0"/>
              </a:ext>
            </a:extLst>
          </a:blip>
          <a:srcRect t="25000"/>
          <a:stretch/>
        </p:blipFill>
        <p:spPr>
          <a:xfrm rot="10800000">
            <a:off x="20" y="10"/>
            <a:ext cx="12191979" cy="6857989"/>
          </a:xfrm>
          <a:prstGeom prst="rect">
            <a:avLst/>
          </a:prstGeom>
        </p:spPr>
      </p:pic>
      <p:sp>
        <p:nvSpPr>
          <p:cNvPr id="2" name="Pealkiri 1">
            <a:extLst>
              <a:ext uri="{FF2B5EF4-FFF2-40B4-BE49-F238E27FC236}">
                <a16:creationId xmlns:a16="http://schemas.microsoft.com/office/drawing/2014/main" id="{3FA4E543-5034-FCC4-D60F-336E9AA7634E}"/>
              </a:ext>
            </a:extLst>
          </p:cNvPr>
          <p:cNvSpPr>
            <a:spLocks noGrp="1"/>
          </p:cNvSpPr>
          <p:nvPr>
            <p:ph type="ctrTitle"/>
          </p:nvPr>
        </p:nvSpPr>
        <p:spPr>
          <a:xfrm>
            <a:off x="521208" y="570151"/>
            <a:ext cx="7213092" cy="4728524"/>
          </a:xfrm>
        </p:spPr>
        <p:txBody>
          <a:bodyPr>
            <a:normAutofit/>
          </a:bodyPr>
          <a:lstStyle/>
          <a:p>
            <a:r>
              <a:rPr lang="et-EE" b="1" dirty="0">
                <a:solidFill>
                  <a:srgbClr val="FFFFFF"/>
                </a:solidFill>
              </a:rPr>
              <a:t>Uurimisteemad</a:t>
            </a:r>
            <a:br>
              <a:rPr lang="et-EE" b="1" dirty="0">
                <a:solidFill>
                  <a:srgbClr val="FFFFFF"/>
                </a:solidFill>
              </a:rPr>
            </a:br>
            <a:r>
              <a:rPr lang="et-EE" b="1" dirty="0">
                <a:solidFill>
                  <a:srgbClr val="FFFFFF"/>
                </a:solidFill>
              </a:rPr>
              <a:t>meedia ja kommunikatsiooni erialal</a:t>
            </a:r>
            <a:endParaRPr lang="et-EE" dirty="0">
              <a:solidFill>
                <a:srgbClr val="FFFFFF"/>
              </a:solidFill>
            </a:endParaRPr>
          </a:p>
        </p:txBody>
      </p:sp>
      <p:sp>
        <p:nvSpPr>
          <p:cNvPr id="3" name="Alapealkiri 2">
            <a:extLst>
              <a:ext uri="{FF2B5EF4-FFF2-40B4-BE49-F238E27FC236}">
                <a16:creationId xmlns:a16="http://schemas.microsoft.com/office/drawing/2014/main" id="{E12F45B3-F928-DF21-3CEB-C305D1B0ED51}"/>
              </a:ext>
            </a:extLst>
          </p:cNvPr>
          <p:cNvSpPr>
            <a:spLocks noGrp="1"/>
          </p:cNvSpPr>
          <p:nvPr>
            <p:ph type="subTitle" idx="1"/>
          </p:nvPr>
        </p:nvSpPr>
        <p:spPr>
          <a:xfrm>
            <a:off x="8356768" y="4014913"/>
            <a:ext cx="3334330" cy="1883052"/>
          </a:xfrm>
        </p:spPr>
        <p:txBody>
          <a:bodyPr>
            <a:normAutofit/>
          </a:bodyPr>
          <a:lstStyle/>
          <a:p>
            <a:pPr algn="r"/>
            <a:endParaRPr lang="et-EE">
              <a:solidFill>
                <a:srgbClr val="FFFFFF"/>
              </a:solidFill>
            </a:endParaRPr>
          </a:p>
        </p:txBody>
      </p:sp>
      <p:cxnSp>
        <p:nvCxnSpPr>
          <p:cNvPr id="12" name="Straight Connector 11">
            <a:extLst>
              <a:ext uri="{FF2B5EF4-FFF2-40B4-BE49-F238E27FC236}">
                <a16:creationId xmlns:a16="http://schemas.microsoft.com/office/drawing/2014/main" id="{3A8CB1B5-064D-4590-A7F2-70C604854D3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60238" y="571500"/>
            <a:ext cx="11060262"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5C0F619-4F98-49B2-B92F-39B242F38F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65869" y="6287848"/>
            <a:ext cx="11060263"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52092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BAF395E-7D52-496C-ACDD-468AEC1ADF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56BAADB1-054E-4A82-8D07-643BD1F433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68602" y="576201"/>
            <a:ext cx="1105479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35F9FF4-8E53-CF92-A26A-4502E56A5D2E}"/>
              </a:ext>
            </a:extLst>
          </p:cNvPr>
          <p:cNvSpPr>
            <a:spLocks noGrp="1"/>
          </p:cNvSpPr>
          <p:nvPr>
            <p:ph idx="1"/>
          </p:nvPr>
        </p:nvSpPr>
        <p:spPr>
          <a:xfrm>
            <a:off x="516833" y="571500"/>
            <a:ext cx="6232310" cy="6003472"/>
          </a:xfrm>
        </p:spPr>
        <p:txBody>
          <a:bodyPr anchor="b">
            <a:normAutofit fontScale="92500" lnSpcReduction="20000"/>
          </a:bodyPr>
          <a:lstStyle/>
          <a:p>
            <a:pPr marL="0" indent="0">
              <a:lnSpc>
                <a:spcPct val="110000"/>
              </a:lnSpc>
              <a:buNone/>
            </a:pPr>
            <a:r>
              <a:rPr lang="et-EE" sz="2600" b="1" dirty="0">
                <a:solidFill>
                  <a:srgbClr val="0070C0"/>
                </a:solidFill>
              </a:rPr>
              <a:t>Tehisintellekt rahvaraamatukogudes</a:t>
            </a:r>
            <a:br>
              <a:rPr lang="et-EE" dirty="0"/>
            </a:br>
            <a:endParaRPr lang="et-EE" dirty="0"/>
          </a:p>
          <a:p>
            <a:pPr marL="0" indent="0">
              <a:lnSpc>
                <a:spcPct val="110000"/>
              </a:lnSpc>
              <a:buNone/>
            </a:pPr>
            <a:r>
              <a:rPr lang="et-EE" dirty="0"/>
              <a:t>Tehisintellekti tulek on tekitanud erinevatel ametialadel küsimusi töökoha säilimise kohta tulevikus, erandiks ei ole siinkohal ka teadmustöötajad, sh raamatukoguhoidjad. Eestiski on teada erinevaid tehisintellekti arendamise juhtumeid: nt Eesti Rahvusraamatukogus on välja töötamisel märksõnastamiseks kasutatav kratt Marta, arendamisel on Byrokrat, mis võimaldaks ka raamatukogude veebilehtedel pakkuda kasutajaga automatiseeritult suhtlemist. </a:t>
            </a:r>
          </a:p>
          <a:p>
            <a:pPr marL="0" indent="0">
              <a:lnSpc>
                <a:spcPct val="110000"/>
              </a:lnSpc>
              <a:buNone/>
            </a:pPr>
            <a:endParaRPr lang="et-EE" dirty="0"/>
          </a:p>
          <a:p>
            <a:pPr marL="0" indent="0">
              <a:lnSpc>
                <a:spcPct val="110000"/>
              </a:lnSpc>
              <a:buNone/>
            </a:pPr>
            <a:r>
              <a:rPr lang="et-EE" dirty="0"/>
              <a:t>Doktoritöös uuritakse, mida tähendab tehisaru kasutuselevõtt raamatukogudele, veel täpsemalt rahvaraamatukogudele, ning raamatukoguhoidja elukutsele. </a:t>
            </a:r>
          </a:p>
          <a:p>
            <a:pPr marL="0" indent="0">
              <a:lnSpc>
                <a:spcPct val="110000"/>
              </a:lnSpc>
              <a:buNone/>
            </a:pPr>
            <a:r>
              <a:rPr lang="et-EE" dirty="0"/>
              <a:t> </a:t>
            </a:r>
          </a:p>
          <a:p>
            <a:pPr marL="0" indent="0">
              <a:lnSpc>
                <a:spcPct val="110000"/>
              </a:lnSpc>
              <a:buNone/>
            </a:pPr>
            <a:r>
              <a:rPr lang="et-EE" b="1" dirty="0"/>
              <a:t>Juhendaja: dr Krista Lepik </a:t>
            </a:r>
            <a:r>
              <a:rPr lang="et-EE" dirty="0"/>
              <a:t>(</a:t>
            </a:r>
            <a:r>
              <a:rPr lang="et-EE" dirty="0">
                <a:hlinkClick r:id="rId2"/>
              </a:rPr>
              <a:t>krista.lepik@ut.ee</a:t>
            </a:r>
            <a:r>
              <a:rPr lang="et-EE" dirty="0"/>
              <a:t>) </a:t>
            </a:r>
          </a:p>
          <a:p>
            <a:pPr>
              <a:lnSpc>
                <a:spcPct val="110000"/>
              </a:lnSpc>
            </a:pPr>
            <a:endParaRPr lang="et-EE" sz="1000" dirty="0"/>
          </a:p>
        </p:txBody>
      </p:sp>
      <p:cxnSp>
        <p:nvCxnSpPr>
          <p:cNvPr id="13" name="Straight Connector 12">
            <a:extLst>
              <a:ext uri="{FF2B5EF4-FFF2-40B4-BE49-F238E27FC236}">
                <a16:creationId xmlns:a16="http://schemas.microsoft.com/office/drawing/2014/main" id="{B3121654-FB13-441C-AB60-76710D9170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629400" y="571500"/>
            <a:ext cx="0" cy="571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BB1CA58A-5C52-D797-D25F-B0DCC98D08A2}"/>
              </a:ext>
            </a:extLst>
          </p:cNvPr>
          <p:cNvPicPr>
            <a:picLocks noChangeAspect="1"/>
          </p:cNvPicPr>
          <p:nvPr/>
        </p:nvPicPr>
        <p:blipFill>
          <a:blip r:embed="rId3"/>
          <a:stretch>
            <a:fillRect/>
          </a:stretch>
        </p:blipFill>
        <p:spPr>
          <a:xfrm>
            <a:off x="6867939" y="1788022"/>
            <a:ext cx="4807227" cy="3189486"/>
          </a:xfrm>
          <a:prstGeom prst="rect">
            <a:avLst/>
          </a:prstGeom>
        </p:spPr>
      </p:pic>
      <p:cxnSp>
        <p:nvCxnSpPr>
          <p:cNvPr id="15" name="Straight Connector 14">
            <a:extLst>
              <a:ext uri="{FF2B5EF4-FFF2-40B4-BE49-F238E27FC236}">
                <a16:creationId xmlns:a16="http://schemas.microsoft.com/office/drawing/2014/main" id="{C58D2D3E-B980-4D6F-BBFB-DF7A3A94729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71500" y="6286500"/>
            <a:ext cx="1105479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31963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0220DBA-8988-4873-8FCD-3FFAC3CF1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lt 3">
            <a:extLst>
              <a:ext uri="{FF2B5EF4-FFF2-40B4-BE49-F238E27FC236}">
                <a16:creationId xmlns:a16="http://schemas.microsoft.com/office/drawing/2014/main" id="{85306BBB-CA59-4D65-678B-1FC7F5B35083}"/>
              </a:ext>
            </a:extLst>
          </p:cNvPr>
          <p:cNvPicPr>
            <a:picLocks noChangeAspect="1"/>
          </p:cNvPicPr>
          <p:nvPr/>
        </p:nvPicPr>
        <p:blipFill rotWithShape="1">
          <a:blip r:embed="rId2">
            <a:alphaModFix amt="60000"/>
          </a:blip>
          <a:srcRect t="21234" b="3009"/>
          <a:stretch/>
        </p:blipFill>
        <p:spPr>
          <a:xfrm>
            <a:off x="20" y="10"/>
            <a:ext cx="12191979" cy="6857989"/>
          </a:xfrm>
          <a:prstGeom prst="rect">
            <a:avLst/>
          </a:prstGeom>
        </p:spPr>
      </p:pic>
      <p:sp>
        <p:nvSpPr>
          <p:cNvPr id="2" name="Pealkiri 1">
            <a:extLst>
              <a:ext uri="{FF2B5EF4-FFF2-40B4-BE49-F238E27FC236}">
                <a16:creationId xmlns:a16="http://schemas.microsoft.com/office/drawing/2014/main" id="{9B573D10-CDAE-8D82-6735-11F46415571F}"/>
              </a:ext>
            </a:extLst>
          </p:cNvPr>
          <p:cNvSpPr>
            <a:spLocks noGrp="1"/>
          </p:cNvSpPr>
          <p:nvPr>
            <p:ph type="ctrTitle"/>
          </p:nvPr>
        </p:nvSpPr>
        <p:spPr>
          <a:xfrm>
            <a:off x="521208" y="822961"/>
            <a:ext cx="7213092" cy="4475714"/>
          </a:xfrm>
        </p:spPr>
        <p:txBody>
          <a:bodyPr>
            <a:normAutofit/>
          </a:bodyPr>
          <a:lstStyle/>
          <a:p>
            <a:r>
              <a:rPr lang="et-EE" b="1">
                <a:solidFill>
                  <a:srgbClr val="FFFFFF"/>
                </a:solidFill>
              </a:rPr>
              <a:t>Uurimisteemad mõlemale erialale</a:t>
            </a:r>
            <a:endParaRPr lang="et-EE">
              <a:solidFill>
                <a:srgbClr val="FFFFFF"/>
              </a:solidFill>
            </a:endParaRPr>
          </a:p>
        </p:txBody>
      </p:sp>
      <p:sp>
        <p:nvSpPr>
          <p:cNvPr id="3" name="Alapealkiri 2">
            <a:extLst>
              <a:ext uri="{FF2B5EF4-FFF2-40B4-BE49-F238E27FC236}">
                <a16:creationId xmlns:a16="http://schemas.microsoft.com/office/drawing/2014/main" id="{831CC99C-E9D2-D90F-C5D1-FF965571C742}"/>
              </a:ext>
            </a:extLst>
          </p:cNvPr>
          <p:cNvSpPr>
            <a:spLocks noGrp="1"/>
          </p:cNvSpPr>
          <p:nvPr>
            <p:ph type="subTitle" idx="1"/>
          </p:nvPr>
        </p:nvSpPr>
        <p:spPr>
          <a:xfrm>
            <a:off x="8356768" y="4014913"/>
            <a:ext cx="3334330" cy="1883052"/>
          </a:xfrm>
        </p:spPr>
        <p:txBody>
          <a:bodyPr>
            <a:normAutofit/>
          </a:bodyPr>
          <a:lstStyle/>
          <a:p>
            <a:pPr algn="r"/>
            <a:endParaRPr lang="et-EE">
              <a:solidFill>
                <a:srgbClr val="FFFFFF"/>
              </a:solidFill>
            </a:endParaRPr>
          </a:p>
        </p:txBody>
      </p:sp>
      <p:cxnSp>
        <p:nvCxnSpPr>
          <p:cNvPr id="11" name="Straight Connector 10">
            <a:extLst>
              <a:ext uri="{FF2B5EF4-FFF2-40B4-BE49-F238E27FC236}">
                <a16:creationId xmlns:a16="http://schemas.microsoft.com/office/drawing/2014/main" id="{3A8CB1B5-064D-4590-A7F2-70C604854D3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60238" y="571500"/>
            <a:ext cx="11060262"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5C0F619-4F98-49B2-B92F-39B242F38F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65869" y="6287848"/>
            <a:ext cx="11060263"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06892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D28D120-1389-4B3F-BECB-0949DCCAC7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82" y="0"/>
            <a:ext cx="1219878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539B6EA-45E8-1AA1-0821-380933137198}"/>
              </a:ext>
            </a:extLst>
          </p:cNvPr>
          <p:cNvSpPr>
            <a:spLocks noGrp="1"/>
          </p:cNvSpPr>
          <p:nvPr>
            <p:ph type="title"/>
          </p:nvPr>
        </p:nvSpPr>
        <p:spPr>
          <a:xfrm>
            <a:off x="521209" y="786384"/>
            <a:ext cx="3623244" cy="2665614"/>
          </a:xfrm>
        </p:spPr>
        <p:txBody>
          <a:bodyPr anchor="t">
            <a:normAutofit/>
          </a:bodyPr>
          <a:lstStyle/>
          <a:p>
            <a:r>
              <a:rPr lang="et-EE" sz="3700" b="1"/>
              <a:t>Põlvkondade toimevõimekus ja suhted </a:t>
            </a:r>
            <a:r>
              <a:rPr lang="et-EE" sz="3700" b="1" err="1"/>
              <a:t>digitaliseeruvas</a:t>
            </a:r>
            <a:r>
              <a:rPr lang="et-EE" sz="3700" b="1"/>
              <a:t> keskkonnas</a:t>
            </a:r>
          </a:p>
        </p:txBody>
      </p:sp>
      <p:cxnSp>
        <p:nvCxnSpPr>
          <p:cNvPr id="12" name="Straight Connector 11">
            <a:extLst>
              <a:ext uri="{FF2B5EF4-FFF2-40B4-BE49-F238E27FC236}">
                <a16:creationId xmlns:a16="http://schemas.microsoft.com/office/drawing/2014/main" id="{D927055D-9ECF-487E-91DD-FFA84AB92DB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71333" y="571500"/>
            <a:ext cx="1105479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lt 4">
            <a:extLst>
              <a:ext uri="{FF2B5EF4-FFF2-40B4-BE49-F238E27FC236}">
                <a16:creationId xmlns:a16="http://schemas.microsoft.com/office/drawing/2014/main" id="{E1D301B2-567B-60BA-71C4-6756E745BF06}"/>
              </a:ext>
            </a:extLst>
          </p:cNvPr>
          <p:cNvPicPr>
            <a:picLocks noChangeAspect="1"/>
          </p:cNvPicPr>
          <p:nvPr/>
        </p:nvPicPr>
        <p:blipFill>
          <a:blip r:embed="rId2"/>
          <a:stretch>
            <a:fillRect/>
          </a:stretch>
        </p:blipFill>
        <p:spPr>
          <a:xfrm>
            <a:off x="571333" y="4429099"/>
            <a:ext cx="3570515" cy="1133638"/>
          </a:xfrm>
          <a:prstGeom prst="rect">
            <a:avLst/>
          </a:prstGeom>
        </p:spPr>
      </p:pic>
      <p:sp>
        <p:nvSpPr>
          <p:cNvPr id="3" name="Content Placeholder 2">
            <a:extLst>
              <a:ext uri="{FF2B5EF4-FFF2-40B4-BE49-F238E27FC236}">
                <a16:creationId xmlns:a16="http://schemas.microsoft.com/office/drawing/2014/main" id="{EA2BBECE-D9E1-7433-88BE-5606B2DE0FF7}"/>
              </a:ext>
            </a:extLst>
          </p:cNvPr>
          <p:cNvSpPr>
            <a:spLocks noGrp="1"/>
          </p:cNvSpPr>
          <p:nvPr>
            <p:ph idx="1"/>
          </p:nvPr>
        </p:nvSpPr>
        <p:spPr>
          <a:xfrm>
            <a:off x="4931765" y="786384"/>
            <a:ext cx="6699544" cy="5390893"/>
          </a:xfrm>
        </p:spPr>
        <p:txBody>
          <a:bodyPr anchor="t">
            <a:normAutofit fontScale="77500" lnSpcReduction="20000"/>
          </a:bodyPr>
          <a:lstStyle/>
          <a:p>
            <a:pPr marL="0" indent="0">
              <a:buNone/>
            </a:pPr>
            <a:r>
              <a:rPr lang="et-EE" sz="2600" dirty="0"/>
              <a:t>Teema on seotud </a:t>
            </a:r>
            <a:r>
              <a:rPr lang="et-EE" sz="2600" dirty="0" err="1"/>
              <a:t>CHANSE’i</a:t>
            </a:r>
            <a:r>
              <a:rPr lang="et-EE" sz="2600" dirty="0"/>
              <a:t> rahastusmeetme projektiga „Pereelu platvormiseerumine: digitaalsed muutused perekondade igapäevaelus eri põlvkondade lõikes“ (2022-2025; vastutav täitja prof Veronika Kalmus) ja selle raames on võimalik uurida, kuidas kolmest eri põlvkonnast pereliikmed – vanavanemad, vanemad ja lapsed – veebiplatvorme kasutavad ning kuidas see mõjutab nende igapäevaelu, suhtlust, kogemusi ja suhteid (Eesti, Norra, Suurbritannia, Rumeenia ja Hispaania / Kataloonia peredega tehtavate intervjuude andmete põhjal).</a:t>
            </a:r>
          </a:p>
          <a:p>
            <a:pPr marL="0" indent="0">
              <a:buNone/>
            </a:pPr>
            <a:br>
              <a:rPr lang="et-EE" sz="1700" dirty="0"/>
            </a:br>
            <a:br>
              <a:rPr lang="et-EE" sz="1700" dirty="0"/>
            </a:br>
            <a:r>
              <a:rPr lang="et-EE" sz="2200" b="1" dirty="0"/>
              <a:t>Võimalikud juhendajad</a:t>
            </a:r>
            <a:r>
              <a:rPr lang="et-EE" sz="2200" dirty="0"/>
              <a:t>:</a:t>
            </a:r>
          </a:p>
          <a:p>
            <a:pPr marL="0" indent="0">
              <a:buNone/>
            </a:pPr>
            <a:r>
              <a:rPr lang="et-EE" sz="2200" b="1" dirty="0"/>
              <a:t>dr Signe Opermann </a:t>
            </a:r>
            <a:r>
              <a:rPr lang="et-EE" sz="2200" dirty="0"/>
              <a:t>(</a:t>
            </a:r>
            <a:r>
              <a:rPr lang="et-EE" sz="2200" dirty="0">
                <a:hlinkClick r:id="rId3"/>
              </a:rPr>
              <a:t>signe.opermann@ut.ee</a:t>
            </a:r>
            <a:r>
              <a:rPr lang="et-EE" sz="2200" dirty="0"/>
              <a:t>),  </a:t>
            </a:r>
          </a:p>
          <a:p>
            <a:pPr marL="0" indent="0">
              <a:buNone/>
            </a:pPr>
            <a:r>
              <a:rPr lang="et-EE" sz="2200" b="1" dirty="0"/>
              <a:t>prof Veronika Kalmus </a:t>
            </a:r>
            <a:r>
              <a:rPr lang="et-EE" sz="2200" dirty="0"/>
              <a:t>(</a:t>
            </a:r>
            <a:r>
              <a:rPr lang="et-EE" sz="2200" dirty="0">
                <a:hlinkClick r:id="rId4"/>
              </a:rPr>
              <a:t>veronika.kalmus@ut.ee</a:t>
            </a:r>
            <a:r>
              <a:rPr lang="et-EE" sz="2200" dirty="0"/>
              <a:t>), </a:t>
            </a:r>
          </a:p>
          <a:p>
            <a:pPr marL="0" indent="0">
              <a:buNone/>
            </a:pPr>
            <a:r>
              <a:rPr lang="et-EE" sz="2200" b="1" dirty="0"/>
              <a:t>prof Andra Siibak </a:t>
            </a:r>
            <a:r>
              <a:rPr lang="et-EE" sz="2200" dirty="0"/>
              <a:t>(</a:t>
            </a:r>
            <a:r>
              <a:rPr lang="et-EE" sz="2200" dirty="0">
                <a:hlinkClick r:id="rId5"/>
              </a:rPr>
              <a:t>andra.siibak@ut.ee</a:t>
            </a:r>
            <a:r>
              <a:rPr lang="et-EE" sz="2200" dirty="0"/>
              <a:t>) </a:t>
            </a:r>
          </a:p>
          <a:p>
            <a:pPr marL="0" indent="0">
              <a:buNone/>
            </a:pPr>
            <a:endParaRPr lang="et-EE" sz="1700" dirty="0"/>
          </a:p>
        </p:txBody>
      </p:sp>
      <p:cxnSp>
        <p:nvCxnSpPr>
          <p:cNvPr id="14" name="Straight Connector 13">
            <a:extLst>
              <a:ext uri="{FF2B5EF4-FFF2-40B4-BE49-F238E27FC236}">
                <a16:creationId xmlns:a16="http://schemas.microsoft.com/office/drawing/2014/main" id="{F0DC1883-8AF7-483D-9074-3C6D8AF575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71500" y="6286500"/>
            <a:ext cx="1105479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CF89D75-E5AC-4C45-9D87-228849A4C7A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422916" y="571500"/>
            <a:ext cx="0" cy="571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58330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BAF395E-7D52-496C-ACDD-468AEC1ADF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56BAADB1-054E-4A82-8D07-643BD1F433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68602" y="576201"/>
            <a:ext cx="1105479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2A0408A-0DE2-CE92-BF8E-9469DCD4B661}"/>
              </a:ext>
            </a:extLst>
          </p:cNvPr>
          <p:cNvSpPr>
            <a:spLocks noGrp="1"/>
          </p:cNvSpPr>
          <p:nvPr>
            <p:ph idx="1"/>
          </p:nvPr>
        </p:nvSpPr>
        <p:spPr>
          <a:xfrm>
            <a:off x="284483" y="1152403"/>
            <a:ext cx="6414492" cy="5329677"/>
          </a:xfrm>
        </p:spPr>
        <p:txBody>
          <a:bodyPr anchor="b">
            <a:normAutofit fontScale="92500" lnSpcReduction="20000"/>
          </a:bodyPr>
          <a:lstStyle/>
          <a:p>
            <a:pPr marL="0" indent="0">
              <a:lnSpc>
                <a:spcPct val="110000"/>
              </a:lnSpc>
              <a:buNone/>
            </a:pPr>
            <a:r>
              <a:rPr lang="et-EE" sz="3000" b="1" dirty="0">
                <a:solidFill>
                  <a:srgbClr val="0070C0"/>
                </a:solidFill>
              </a:rPr>
              <a:t>Lapsevanemate kasvatusväärtused </a:t>
            </a:r>
            <a:r>
              <a:rPr lang="et-EE" sz="3000" b="1" dirty="0" err="1">
                <a:solidFill>
                  <a:srgbClr val="0070C0"/>
                </a:solidFill>
              </a:rPr>
              <a:t>meediastuvas</a:t>
            </a:r>
            <a:r>
              <a:rPr lang="et-EE" sz="3000" b="1" dirty="0">
                <a:solidFill>
                  <a:srgbClr val="0070C0"/>
                </a:solidFill>
              </a:rPr>
              <a:t> ühiskonnas</a:t>
            </a:r>
            <a:endParaRPr lang="et-EE" sz="3000" dirty="0">
              <a:solidFill>
                <a:srgbClr val="0070C0"/>
              </a:solidFill>
            </a:endParaRPr>
          </a:p>
          <a:p>
            <a:pPr>
              <a:lnSpc>
                <a:spcPct val="110000"/>
              </a:lnSpc>
            </a:pPr>
            <a:endParaRPr lang="et-EE" dirty="0">
              <a:solidFill>
                <a:srgbClr val="0070C0"/>
              </a:solidFill>
            </a:endParaRPr>
          </a:p>
          <a:p>
            <a:pPr marL="0" indent="0">
              <a:lnSpc>
                <a:spcPct val="110000"/>
              </a:lnSpc>
              <a:buNone/>
            </a:pPr>
            <a:r>
              <a:rPr lang="et-EE" dirty="0"/>
              <a:t>Teema on seotud ETAgi rühmagrandiga PRG1761 „Kuidas Covid-19 piirangutega kaasnenud muutused koduses digi- ja keelekeskkonnas mõjutavad lapse arengut ja heaolu“ (2023-2027; vastutav täitja prof Tiia Tulviste) ja selle raames on võimalik uurida seoseid laste ekraaniseadmete kasutamise, selle vanemliku vahendamise ning vanemate kasvatusväärtuste ja -hoiakute vahel (küsimustike andmete põhjal).</a:t>
            </a:r>
            <a:br>
              <a:rPr lang="et-EE" dirty="0"/>
            </a:br>
            <a:r>
              <a:rPr lang="et-EE" dirty="0"/>
              <a:t> </a:t>
            </a:r>
          </a:p>
          <a:p>
            <a:pPr marL="0" indent="0">
              <a:lnSpc>
                <a:spcPct val="110000"/>
              </a:lnSpc>
              <a:buNone/>
            </a:pPr>
            <a:endParaRPr lang="et-EE" b="1" dirty="0"/>
          </a:p>
          <a:p>
            <a:pPr marL="0" indent="0">
              <a:lnSpc>
                <a:spcPct val="110000"/>
              </a:lnSpc>
              <a:buNone/>
            </a:pPr>
            <a:r>
              <a:rPr lang="et-EE" b="1" dirty="0"/>
              <a:t>Võimalikud juhendajad</a:t>
            </a:r>
            <a:r>
              <a:rPr lang="et-EE" dirty="0"/>
              <a:t>: </a:t>
            </a:r>
          </a:p>
          <a:p>
            <a:pPr marL="0" indent="0">
              <a:lnSpc>
                <a:spcPct val="110000"/>
              </a:lnSpc>
              <a:buNone/>
            </a:pPr>
            <a:r>
              <a:rPr lang="et-EE" b="1" dirty="0"/>
              <a:t>prof Veronika Kalmus </a:t>
            </a:r>
            <a:r>
              <a:rPr lang="et-EE" dirty="0"/>
              <a:t>(</a:t>
            </a:r>
            <a:r>
              <a:rPr lang="et-EE" dirty="0">
                <a:hlinkClick r:id="rId2"/>
              </a:rPr>
              <a:t>veronika.kalmus@ut.ee</a:t>
            </a:r>
            <a:r>
              <a:rPr lang="et-EE" dirty="0"/>
              <a:t>) , </a:t>
            </a:r>
          </a:p>
          <a:p>
            <a:pPr marL="0" indent="0">
              <a:lnSpc>
                <a:spcPct val="110000"/>
              </a:lnSpc>
              <a:buNone/>
            </a:pPr>
            <a:r>
              <a:rPr lang="et-EE" b="1" dirty="0"/>
              <a:t>prof Tiia Tulviste </a:t>
            </a:r>
            <a:r>
              <a:rPr lang="et-EE" dirty="0"/>
              <a:t>(</a:t>
            </a:r>
            <a:r>
              <a:rPr lang="et-EE" dirty="0">
                <a:hlinkClick r:id="rId3"/>
              </a:rPr>
              <a:t>tiia.tulviste@ut.ee</a:t>
            </a:r>
            <a:r>
              <a:rPr lang="et-EE" dirty="0"/>
              <a:t>) </a:t>
            </a:r>
          </a:p>
          <a:p>
            <a:pPr marL="0" indent="0">
              <a:lnSpc>
                <a:spcPct val="110000"/>
              </a:lnSpc>
              <a:buNone/>
            </a:pPr>
            <a:endParaRPr lang="et-EE" dirty="0"/>
          </a:p>
          <a:p>
            <a:pPr marL="0" indent="0">
              <a:lnSpc>
                <a:spcPct val="110000"/>
              </a:lnSpc>
              <a:buNone/>
            </a:pPr>
            <a:endParaRPr lang="et-EE" sz="1100" dirty="0"/>
          </a:p>
        </p:txBody>
      </p:sp>
      <p:cxnSp>
        <p:nvCxnSpPr>
          <p:cNvPr id="13" name="Straight Connector 12">
            <a:extLst>
              <a:ext uri="{FF2B5EF4-FFF2-40B4-BE49-F238E27FC236}">
                <a16:creationId xmlns:a16="http://schemas.microsoft.com/office/drawing/2014/main" id="{B3121654-FB13-441C-AB60-76710D9170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629400" y="571500"/>
            <a:ext cx="0" cy="571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3A928529-A00F-7033-E3B0-C858D47A34D5}"/>
              </a:ext>
            </a:extLst>
          </p:cNvPr>
          <p:cNvPicPr>
            <a:picLocks noChangeAspect="1"/>
          </p:cNvPicPr>
          <p:nvPr/>
        </p:nvPicPr>
        <p:blipFill>
          <a:blip r:embed="rId4"/>
          <a:stretch>
            <a:fillRect/>
          </a:stretch>
        </p:blipFill>
        <p:spPr>
          <a:xfrm>
            <a:off x="6914309" y="1544337"/>
            <a:ext cx="4992783" cy="3732942"/>
          </a:xfrm>
          <a:prstGeom prst="rect">
            <a:avLst/>
          </a:prstGeom>
        </p:spPr>
      </p:pic>
      <p:cxnSp>
        <p:nvCxnSpPr>
          <p:cNvPr id="15" name="Straight Connector 14">
            <a:extLst>
              <a:ext uri="{FF2B5EF4-FFF2-40B4-BE49-F238E27FC236}">
                <a16:creationId xmlns:a16="http://schemas.microsoft.com/office/drawing/2014/main" id="{C58D2D3E-B980-4D6F-BBFB-DF7A3A94729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71500" y="6286500"/>
            <a:ext cx="1105479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84985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7198C45-0933-B3F9-FCA0-119987395B80}"/>
              </a:ext>
            </a:extLst>
          </p:cNvPr>
          <p:cNvSpPr>
            <a:spLocks noGrp="1"/>
          </p:cNvSpPr>
          <p:nvPr>
            <p:ph sz="half" idx="1"/>
          </p:nvPr>
        </p:nvSpPr>
        <p:spPr>
          <a:xfrm>
            <a:off x="119270" y="576469"/>
            <a:ext cx="5864087" cy="5963479"/>
          </a:xfrm>
        </p:spPr>
        <p:txBody>
          <a:bodyPr>
            <a:normAutofit fontScale="92500"/>
          </a:bodyPr>
          <a:lstStyle/>
          <a:p>
            <a:pPr marL="0" indent="0">
              <a:buNone/>
            </a:pPr>
            <a:r>
              <a:rPr lang="et-EE" sz="2400" b="1" dirty="0"/>
              <a:t>1) Ida-Viru sotsiaal-majanduslike muutuste seiremetoodika väljatöötamine“</a:t>
            </a:r>
          </a:p>
          <a:p>
            <a:pPr marL="0" indent="0">
              <a:buNone/>
            </a:pPr>
            <a:br>
              <a:rPr lang="et-EE" sz="2400" b="1" dirty="0"/>
            </a:br>
            <a:r>
              <a:rPr lang="et-EE" sz="2400" b="1" dirty="0"/>
              <a:t>2) „Ida-Viru piirkondliku identiteedi (ümber)kujunemine sotsiaal-majadusliku siirde kontekstis“</a:t>
            </a:r>
          </a:p>
          <a:p>
            <a:pPr marL="0" indent="0">
              <a:buNone/>
            </a:pPr>
            <a:br>
              <a:rPr lang="et-EE" sz="2400" b="1" dirty="0"/>
            </a:br>
            <a:r>
              <a:rPr lang="et-EE" sz="2400" b="1" dirty="0"/>
              <a:t>3) „Ida-Viru elanike toimestrateegiad sotsiaal-majadusliku siirde kontekstis“ </a:t>
            </a:r>
          </a:p>
          <a:p>
            <a:pPr marL="0" indent="0">
              <a:buNone/>
            </a:pPr>
            <a:endParaRPr lang="et-EE" sz="2400" b="1" dirty="0"/>
          </a:p>
          <a:p>
            <a:pPr marL="0" indent="0">
              <a:buNone/>
            </a:pPr>
            <a:r>
              <a:rPr lang="et-EE" sz="2000" b="1" dirty="0"/>
              <a:t>Võimalikud juhendajad: professor Triin Vihalemm (</a:t>
            </a:r>
            <a:r>
              <a:rPr lang="et-EE" sz="2000" b="1" dirty="0">
                <a:hlinkClick r:id="rId2"/>
              </a:rPr>
              <a:t>triin.vihalemm@ut.ee</a:t>
            </a:r>
            <a:r>
              <a:rPr lang="et-EE" sz="2000" b="1" dirty="0"/>
              <a:t>) , kaasprofessor Margit Keller (</a:t>
            </a:r>
            <a:r>
              <a:rPr lang="et-EE" sz="2000" b="1" dirty="0">
                <a:hlinkClick r:id="rId3"/>
              </a:rPr>
              <a:t>margit.keller@ut.ee</a:t>
            </a:r>
            <a:r>
              <a:rPr lang="et-EE" sz="2000" b="1" dirty="0"/>
              <a:t>) </a:t>
            </a:r>
            <a:endParaRPr lang="et-EE" sz="2400" b="1" dirty="0"/>
          </a:p>
        </p:txBody>
      </p:sp>
      <p:sp>
        <p:nvSpPr>
          <p:cNvPr id="6" name="Content Placeholder 5">
            <a:extLst>
              <a:ext uri="{FF2B5EF4-FFF2-40B4-BE49-F238E27FC236}">
                <a16:creationId xmlns:a16="http://schemas.microsoft.com/office/drawing/2014/main" id="{785BFAA1-D2F2-D278-27F3-0CB0AAC5D5A8}"/>
              </a:ext>
            </a:extLst>
          </p:cNvPr>
          <p:cNvSpPr>
            <a:spLocks noGrp="1"/>
          </p:cNvSpPr>
          <p:nvPr>
            <p:ph sz="half" idx="2"/>
          </p:nvPr>
        </p:nvSpPr>
        <p:spPr>
          <a:xfrm>
            <a:off x="6096000" y="238539"/>
            <a:ext cx="5976730" cy="6500191"/>
          </a:xfrm>
        </p:spPr>
        <p:txBody>
          <a:bodyPr>
            <a:normAutofit fontScale="92500"/>
          </a:bodyPr>
          <a:lstStyle/>
          <a:p>
            <a:r>
              <a:rPr lang="et-EE" dirty="0"/>
              <a:t>Kõik teemad on seotud uurimisprojektiga „Ida-Viru elanike sotsiaalmajanduslik heaolu ning  tööjõu seire“. </a:t>
            </a:r>
          </a:p>
          <a:p>
            <a:r>
              <a:rPr lang="et-EE" dirty="0"/>
              <a:t>Projekt  kuulub Ida Viru ettevõtluse teadmusmahukuse suurendamise toetuse: „Teadusvõimekuse pakkumise arendamine Ida-Virumaal TA võrgustiku loomiseks“ Fookusteema 4 „Ida-Viru siirdeprotsesside seire ja analüüs“  koosseisu. </a:t>
            </a:r>
          </a:p>
          <a:p>
            <a:r>
              <a:rPr lang="et-EE" dirty="0"/>
              <a:t>Uuringu eesmärk on selgitada,  missugune on Ida-Viru tööjõu vajadus ja - pakkumine muutuvates tingimustes, millised on Ida-Viru elanike (ümber)õppe-valmidus, rändekavatsused, ettevõtlikkus, paigakiindumus, suhtumine piirkonna eri arenguteedesse ning siirdeprotsessi olulisematesse sekkumismeetmetesse? </a:t>
            </a:r>
          </a:p>
        </p:txBody>
      </p:sp>
    </p:spTree>
    <p:extLst>
      <p:ext uri="{BB962C8B-B14F-4D97-AF65-F5344CB8AC3E}">
        <p14:creationId xmlns:p14="http://schemas.microsoft.com/office/powerpoint/2010/main" val="5746532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1F703-5DEE-EC2D-53C9-1CB7FE1B1FEE}"/>
              </a:ext>
            </a:extLst>
          </p:cNvPr>
          <p:cNvSpPr>
            <a:spLocks noGrp="1"/>
          </p:cNvSpPr>
          <p:nvPr>
            <p:ph type="title"/>
          </p:nvPr>
        </p:nvSpPr>
        <p:spPr>
          <a:xfrm>
            <a:off x="168965" y="689289"/>
            <a:ext cx="11837505" cy="1084101"/>
          </a:xfrm>
        </p:spPr>
        <p:txBody>
          <a:bodyPr>
            <a:normAutofit/>
          </a:bodyPr>
          <a:lstStyle/>
          <a:p>
            <a:pPr algn="ctr"/>
            <a:r>
              <a:rPr lang="en-GB" sz="3200" b="1" i="1" dirty="0"/>
              <a:t>“</a:t>
            </a:r>
            <a:r>
              <a:rPr lang="et-EE" sz="3200" b="1" dirty="0"/>
              <a:t>Tööstusliku modernsuse areng võrdlevas perspektiivis, </a:t>
            </a:r>
            <a:br>
              <a:rPr lang="et-EE" sz="3200" b="1" dirty="0"/>
            </a:br>
            <a:r>
              <a:rPr lang="et-EE" sz="3200" b="1" dirty="0"/>
              <a:t>1900-2025”</a:t>
            </a:r>
            <a:endParaRPr lang="et-EE" sz="3200" dirty="0"/>
          </a:p>
        </p:txBody>
      </p:sp>
      <p:sp>
        <p:nvSpPr>
          <p:cNvPr id="3" name="Content Placeholder 2">
            <a:extLst>
              <a:ext uri="{FF2B5EF4-FFF2-40B4-BE49-F238E27FC236}">
                <a16:creationId xmlns:a16="http://schemas.microsoft.com/office/drawing/2014/main" id="{73DAC8CE-1916-89A3-1FD8-D665E261B4EF}"/>
              </a:ext>
            </a:extLst>
          </p:cNvPr>
          <p:cNvSpPr>
            <a:spLocks noGrp="1"/>
          </p:cNvSpPr>
          <p:nvPr>
            <p:ph idx="1"/>
          </p:nvPr>
        </p:nvSpPr>
        <p:spPr>
          <a:xfrm>
            <a:off x="288235" y="2075688"/>
            <a:ext cx="11648661" cy="4315173"/>
          </a:xfrm>
        </p:spPr>
        <p:txBody>
          <a:bodyPr>
            <a:normAutofit fontScale="92500" lnSpcReduction="20000"/>
          </a:bodyPr>
          <a:lstStyle/>
          <a:p>
            <a:pPr marL="0" indent="0">
              <a:buNone/>
            </a:pPr>
            <a:r>
              <a:rPr lang="et-EE" dirty="0"/>
              <a:t>Pakutav teema on seotud Eesti Teadusagentuuri rahastatava suure rühmagrandiga PRG2160, “Tööstusliku modernsuse kriis ja teisenemine, 1900-2055”. </a:t>
            </a:r>
          </a:p>
          <a:p>
            <a:pPr marL="0" indent="0">
              <a:buNone/>
            </a:pPr>
            <a:r>
              <a:rPr lang="et-EE" dirty="0"/>
              <a:t>Töö eesmärgiks on mõõta tööstusliku modernsusega seonduvate alususkumuste, -normide ja -toimimisviiside pikaajalist arengut, ühendades ajalehtede tekstikaeve olemasolevates andmebaasides leiduva infoga. Seejuures on eesmärgiks leida nii ajaloolised jätkuvused kui olulised murrangupunktid (nt keskkonnateadlikkuse kasv avalikkuses). </a:t>
            </a:r>
          </a:p>
          <a:p>
            <a:pPr marL="0" indent="0">
              <a:buNone/>
            </a:pPr>
            <a:r>
              <a:rPr lang="et-EE" dirty="0"/>
              <a:t>Töö väljundiks on ca 30 riigi andmete (G20 + ca 10 industriaalrevolutsiooni ajaloo seisukohalt olulist riiki) põhjal loodav tüpoloogia industrialiseerumise arenguradadest. </a:t>
            </a:r>
          </a:p>
          <a:p>
            <a:pPr marL="0" indent="0">
              <a:buNone/>
            </a:pPr>
            <a:r>
              <a:rPr lang="et-EE" dirty="0"/>
              <a:t>Teema eeldab kvantitatiivse andmeanalüüsi tehnikate valdamist, tekstikaeve puhul minimaalselt valmidust vastavad oskused omandada.</a:t>
            </a:r>
          </a:p>
          <a:p>
            <a:pPr marL="0" indent="0">
              <a:buNone/>
            </a:pPr>
            <a:r>
              <a:rPr lang="et-EE" b="1" dirty="0"/>
              <a:t>Võimalikud juhendajad: Laur Kanger (</a:t>
            </a:r>
            <a:r>
              <a:rPr lang="et-EE" b="1" dirty="0">
                <a:hlinkClick r:id="rId2"/>
              </a:rPr>
              <a:t>laur.kanger@ut.ee</a:t>
            </a:r>
            <a:r>
              <a:rPr lang="et-EE" b="1" dirty="0"/>
              <a:t>) + teised suurte siirete töörühma liikmed (vastavalt teemale).</a:t>
            </a:r>
          </a:p>
        </p:txBody>
      </p:sp>
    </p:spTree>
    <p:extLst>
      <p:ext uri="{BB962C8B-B14F-4D97-AF65-F5344CB8AC3E}">
        <p14:creationId xmlns:p14="http://schemas.microsoft.com/office/powerpoint/2010/main" val="20669554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BCFD4-69EC-1526-E0AF-A9D38A58484C}"/>
              </a:ext>
            </a:extLst>
          </p:cNvPr>
          <p:cNvSpPr>
            <a:spLocks noGrp="1"/>
          </p:cNvSpPr>
          <p:nvPr>
            <p:ph type="title"/>
          </p:nvPr>
        </p:nvSpPr>
        <p:spPr/>
        <p:txBody>
          <a:bodyPr>
            <a:normAutofit/>
          </a:bodyPr>
          <a:lstStyle/>
          <a:p>
            <a:r>
              <a:rPr lang="et-EE" sz="3200" b="1" dirty="0"/>
              <a:t>“Tööstuslik moderniseerumine Eestis, 1900-2025”</a:t>
            </a:r>
            <a:endParaRPr lang="et-EE" sz="3200" dirty="0"/>
          </a:p>
        </p:txBody>
      </p:sp>
      <p:sp>
        <p:nvSpPr>
          <p:cNvPr id="3" name="Content Placeholder 2">
            <a:extLst>
              <a:ext uri="{FF2B5EF4-FFF2-40B4-BE49-F238E27FC236}">
                <a16:creationId xmlns:a16="http://schemas.microsoft.com/office/drawing/2014/main" id="{3EE00653-E237-0F65-09D9-5754D80EF039}"/>
              </a:ext>
            </a:extLst>
          </p:cNvPr>
          <p:cNvSpPr>
            <a:spLocks noGrp="1"/>
          </p:cNvSpPr>
          <p:nvPr>
            <p:ph idx="1"/>
          </p:nvPr>
        </p:nvSpPr>
        <p:spPr>
          <a:xfrm>
            <a:off x="139148" y="2075688"/>
            <a:ext cx="11877261" cy="4543773"/>
          </a:xfrm>
        </p:spPr>
        <p:txBody>
          <a:bodyPr>
            <a:normAutofit/>
          </a:bodyPr>
          <a:lstStyle/>
          <a:p>
            <a:pPr marL="0" indent="0">
              <a:buNone/>
            </a:pPr>
            <a:r>
              <a:rPr lang="et-EE" dirty="0"/>
              <a:t>Pakutav teema on seotud Eesti Teadusagentuuri rahastatava suure rühmagrandiga PRG2160, “Tööstusliku modernsuse kriis ja teisenemine, 1900-2055”.</a:t>
            </a:r>
          </a:p>
          <a:p>
            <a:pPr marL="0" indent="0">
              <a:buNone/>
            </a:pPr>
            <a:r>
              <a:rPr lang="et-EE" dirty="0"/>
              <a:t>Töö eesmärgiks on analüüsida tööstusliku modernsuse kahe suure põhitunnuse – keskkond kui pimetähn, liigne enesekindlus teaduse ja tehnoloogia osas – vastastikmõju Eestis 20. ja 21. sajandil. </a:t>
            </a:r>
          </a:p>
          <a:p>
            <a:pPr marL="0" indent="0">
              <a:buNone/>
            </a:pPr>
            <a:r>
              <a:rPr lang="et-EE" dirty="0"/>
              <a:t>Uuring moodustab osa töörühma laiemast püüdlusest luua samalaadne narratiiv transnatsionaalsel tasandil. </a:t>
            </a:r>
          </a:p>
          <a:p>
            <a:pPr marL="0" indent="0">
              <a:buNone/>
            </a:pPr>
            <a:r>
              <a:rPr lang="et-EE" dirty="0"/>
              <a:t>Teema eeldab valmidust ajalooliseks uurimistööks, sh arhviivitöö primaarsete allikatega.</a:t>
            </a:r>
          </a:p>
          <a:p>
            <a:pPr marL="0" indent="0">
              <a:buNone/>
            </a:pPr>
            <a:r>
              <a:rPr lang="et-EE" b="1" dirty="0"/>
              <a:t>Võimalikud juhendajad: Laur Kanger (</a:t>
            </a:r>
            <a:r>
              <a:rPr lang="et-EE" b="1" dirty="0">
                <a:hlinkClick r:id="rId2"/>
              </a:rPr>
              <a:t>laur.kanger@ut.ee</a:t>
            </a:r>
            <a:r>
              <a:rPr lang="et-EE" b="1" dirty="0"/>
              <a:t>) + teised suurte siirete töörühma liikmed (vastavalt teemale).</a:t>
            </a:r>
          </a:p>
          <a:p>
            <a:pPr marL="0" indent="0">
              <a:buNone/>
            </a:pPr>
            <a:endParaRPr lang="et-EE" dirty="0"/>
          </a:p>
        </p:txBody>
      </p:sp>
    </p:spTree>
    <p:extLst>
      <p:ext uri="{BB962C8B-B14F-4D97-AF65-F5344CB8AC3E}">
        <p14:creationId xmlns:p14="http://schemas.microsoft.com/office/powerpoint/2010/main" val="34913441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EBAF395E-7D52-496C-ACDD-468AEC1ADF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56BAADB1-054E-4A82-8D07-643BD1F433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68602" y="576201"/>
            <a:ext cx="1105479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95C75EA-7329-E33B-5485-6CAA906B94BA}"/>
              </a:ext>
            </a:extLst>
          </p:cNvPr>
          <p:cNvSpPr>
            <a:spLocks noGrp="1"/>
          </p:cNvSpPr>
          <p:nvPr>
            <p:ph idx="1"/>
          </p:nvPr>
        </p:nvSpPr>
        <p:spPr>
          <a:xfrm>
            <a:off x="294643" y="566795"/>
            <a:ext cx="6197596" cy="5976244"/>
          </a:xfrm>
        </p:spPr>
        <p:txBody>
          <a:bodyPr anchor="b">
            <a:normAutofit fontScale="92500" lnSpcReduction="20000"/>
          </a:bodyPr>
          <a:lstStyle/>
          <a:p>
            <a:pPr marL="0" indent="0">
              <a:lnSpc>
                <a:spcPct val="110000"/>
              </a:lnSpc>
              <a:buNone/>
            </a:pPr>
            <a:r>
              <a:rPr lang="et-EE" dirty="0"/>
              <a:t>Eesti Teadusagentuuri rahastatava suure rühmagrandiga PRG2160, “Tööstusliku modernsuse kriis ja teisenemine, 1900-2055” on seotud ka mitmed külgnevad teemad: </a:t>
            </a:r>
          </a:p>
          <a:p>
            <a:pPr marL="0" indent="0">
              <a:lnSpc>
                <a:spcPct val="110000"/>
              </a:lnSpc>
              <a:buNone/>
            </a:pPr>
            <a:r>
              <a:rPr lang="et-EE" dirty="0"/>
              <a:t>- Sotsio-tehnilised/kestlikud siirded </a:t>
            </a:r>
            <a:r>
              <a:rPr lang="et-EE" i="1" dirty="0"/>
              <a:t>(socio-technical/sustainability transitions</a:t>
            </a:r>
            <a:r>
              <a:rPr lang="et-EE" dirty="0"/>
              <a:t>) energia-, liikuvus-, toidu-, side-, tervishoiu-, majutus-, kaitse- jt. süsteemides</a:t>
            </a:r>
          </a:p>
          <a:p>
            <a:pPr marL="0" indent="0">
              <a:lnSpc>
                <a:spcPct val="110000"/>
              </a:lnSpc>
              <a:buNone/>
            </a:pPr>
            <a:r>
              <a:rPr lang="et-EE" dirty="0"/>
              <a:t>- Mitmeid süsteeme hõlmavad 40-60 aasta pikkused arengusööstud (</a:t>
            </a:r>
            <a:r>
              <a:rPr lang="et-EE" i="1" dirty="0"/>
              <a:t>long waves, great surges of development</a:t>
            </a:r>
            <a:r>
              <a:rPr lang="et-EE" dirty="0"/>
              <a:t>), nt masstootmine ja -tarbimine, digitaliseerimine</a:t>
            </a:r>
          </a:p>
          <a:p>
            <a:pPr marL="0" indent="0">
              <a:lnSpc>
                <a:spcPct val="110000"/>
              </a:lnSpc>
              <a:buNone/>
            </a:pPr>
            <a:r>
              <a:rPr lang="et-EE" dirty="0"/>
              <a:t>- Tööstusühiskonna alususkumusi-, -norme ja -toimimisviise kõigutavate kestlike lahenduste (nt juriidilised õigused loodusele, vastustundlik teadus ja innovatsioon) tuvastamine ja kujundamine</a:t>
            </a:r>
          </a:p>
          <a:p>
            <a:pPr>
              <a:lnSpc>
                <a:spcPct val="110000"/>
              </a:lnSpc>
            </a:pPr>
            <a:endParaRPr lang="et-EE" dirty="0"/>
          </a:p>
          <a:p>
            <a:pPr marL="0" indent="0">
              <a:lnSpc>
                <a:spcPct val="110000"/>
              </a:lnSpc>
              <a:buNone/>
            </a:pPr>
            <a:r>
              <a:rPr lang="et-EE" b="1" dirty="0"/>
              <a:t>Võimalik juhendaja: Laur Kanger (</a:t>
            </a:r>
            <a:r>
              <a:rPr lang="et-EE" b="1" dirty="0">
                <a:hlinkClick r:id="rId2"/>
              </a:rPr>
              <a:t>laur.kanger@ut.ee</a:t>
            </a:r>
            <a:r>
              <a:rPr lang="et-EE" b="1" dirty="0"/>
              <a:t>) + teised suurte siirete töörühma liikmed</a:t>
            </a:r>
            <a:endParaRPr lang="et-EE" dirty="0"/>
          </a:p>
          <a:p>
            <a:pPr marL="0" indent="0">
              <a:lnSpc>
                <a:spcPct val="110000"/>
              </a:lnSpc>
              <a:buNone/>
            </a:pPr>
            <a:endParaRPr lang="et-EE" sz="1000" dirty="0"/>
          </a:p>
        </p:txBody>
      </p:sp>
      <p:cxnSp>
        <p:nvCxnSpPr>
          <p:cNvPr id="17" name="Straight Connector 16">
            <a:extLst>
              <a:ext uri="{FF2B5EF4-FFF2-40B4-BE49-F238E27FC236}">
                <a16:creationId xmlns:a16="http://schemas.microsoft.com/office/drawing/2014/main" id="{B3121654-FB13-441C-AB60-76710D9170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629400" y="571500"/>
            <a:ext cx="0" cy="571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73FD9AAF-5ABD-1FB6-C8C5-EC295CA6EC55}"/>
              </a:ext>
            </a:extLst>
          </p:cNvPr>
          <p:cNvPicPr>
            <a:picLocks noChangeAspect="1"/>
          </p:cNvPicPr>
          <p:nvPr/>
        </p:nvPicPr>
        <p:blipFill>
          <a:blip r:embed="rId3"/>
          <a:stretch>
            <a:fillRect/>
          </a:stretch>
        </p:blipFill>
        <p:spPr>
          <a:xfrm>
            <a:off x="6914734" y="1064069"/>
            <a:ext cx="4705764" cy="4726771"/>
          </a:xfrm>
          <a:prstGeom prst="rect">
            <a:avLst/>
          </a:prstGeom>
        </p:spPr>
      </p:pic>
      <p:cxnSp>
        <p:nvCxnSpPr>
          <p:cNvPr id="19" name="Straight Connector 18">
            <a:extLst>
              <a:ext uri="{FF2B5EF4-FFF2-40B4-BE49-F238E27FC236}">
                <a16:creationId xmlns:a16="http://schemas.microsoft.com/office/drawing/2014/main" id="{C58D2D3E-B980-4D6F-BBFB-DF7A3A94729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71500" y="6286500"/>
            <a:ext cx="1105479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78364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5D28D120-1389-4B3F-BECB-0949DCCAC7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82" y="0"/>
            <a:ext cx="1219878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E5D2C6A-76DB-1FA8-DE74-16A2169AE502}"/>
              </a:ext>
            </a:extLst>
          </p:cNvPr>
          <p:cNvSpPr>
            <a:spLocks noGrp="1"/>
          </p:cNvSpPr>
          <p:nvPr>
            <p:ph type="title"/>
          </p:nvPr>
        </p:nvSpPr>
        <p:spPr>
          <a:xfrm>
            <a:off x="521209" y="786384"/>
            <a:ext cx="3623244" cy="2665614"/>
          </a:xfrm>
        </p:spPr>
        <p:txBody>
          <a:bodyPr anchor="t">
            <a:normAutofit/>
          </a:bodyPr>
          <a:lstStyle/>
          <a:p>
            <a:r>
              <a:rPr lang="et-EE" b="1" dirty="0"/>
              <a:t>Doktorant-nooremteadur </a:t>
            </a:r>
          </a:p>
        </p:txBody>
      </p:sp>
      <p:cxnSp>
        <p:nvCxnSpPr>
          <p:cNvPr id="22" name="Straight Connector 21">
            <a:extLst>
              <a:ext uri="{FF2B5EF4-FFF2-40B4-BE49-F238E27FC236}">
                <a16:creationId xmlns:a16="http://schemas.microsoft.com/office/drawing/2014/main" id="{D927055D-9ECF-487E-91DD-FFA84AB92DB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71333" y="571500"/>
            <a:ext cx="1105479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46488871-2C95-41EF-2D17-1D4D3978D42A}"/>
              </a:ext>
            </a:extLst>
          </p:cNvPr>
          <p:cNvPicPr>
            <a:picLocks noChangeAspect="1"/>
          </p:cNvPicPr>
          <p:nvPr/>
        </p:nvPicPr>
        <p:blipFill>
          <a:blip r:embed="rId2"/>
          <a:stretch>
            <a:fillRect/>
          </a:stretch>
        </p:blipFill>
        <p:spPr>
          <a:xfrm>
            <a:off x="358647" y="2691575"/>
            <a:ext cx="3623241" cy="2677985"/>
          </a:xfrm>
          <a:prstGeom prst="rect">
            <a:avLst/>
          </a:prstGeom>
        </p:spPr>
      </p:pic>
      <p:sp>
        <p:nvSpPr>
          <p:cNvPr id="3" name="Content Placeholder 2">
            <a:extLst>
              <a:ext uri="{FF2B5EF4-FFF2-40B4-BE49-F238E27FC236}">
                <a16:creationId xmlns:a16="http://schemas.microsoft.com/office/drawing/2014/main" id="{80E5AF74-B1EF-6793-C2C9-811EAF5CE408}"/>
              </a:ext>
            </a:extLst>
          </p:cNvPr>
          <p:cNvSpPr>
            <a:spLocks noGrp="1"/>
          </p:cNvSpPr>
          <p:nvPr>
            <p:ph idx="1"/>
          </p:nvPr>
        </p:nvSpPr>
        <p:spPr>
          <a:xfrm>
            <a:off x="4672444" y="989350"/>
            <a:ext cx="7356995" cy="5533370"/>
          </a:xfrm>
        </p:spPr>
        <p:txBody>
          <a:bodyPr anchor="t">
            <a:normAutofit/>
          </a:bodyPr>
          <a:lstStyle/>
          <a:p>
            <a:pPr>
              <a:lnSpc>
                <a:spcPct val="110000"/>
              </a:lnSpc>
            </a:pPr>
            <a:r>
              <a:rPr lang="et-EE" sz="1800" dirty="0"/>
              <a:t>Nooremteaduriga sõlmitakse </a:t>
            </a:r>
            <a:r>
              <a:rPr lang="et-EE" sz="1800" b="1" dirty="0"/>
              <a:t>tähtajaline tööleping </a:t>
            </a:r>
            <a:r>
              <a:rPr lang="et-EE" sz="1800" dirty="0"/>
              <a:t>nominaalse õppeaja lõpuni, mille töökoormus lähtub individuaalplaanis kavandatud õppeajast.</a:t>
            </a:r>
          </a:p>
          <a:p>
            <a:pPr>
              <a:lnSpc>
                <a:spcPct val="110000"/>
              </a:lnSpc>
            </a:pPr>
            <a:r>
              <a:rPr lang="et-EE" sz="1800" dirty="0"/>
              <a:t>Nooremteaduri ametikohal tuleb täita instituudiga seotud tööülesandeid ja -kohustusi ning ühtlasi tagab tööleping teiste ülikooli töötajatega samad </a:t>
            </a:r>
            <a:r>
              <a:rPr lang="et-EE" sz="1800" b="1" dirty="0"/>
              <a:t>õigused ja sotsiaalsed tagatised</a:t>
            </a:r>
            <a:r>
              <a:rPr lang="et-EE" sz="1800" dirty="0"/>
              <a:t>.  </a:t>
            </a:r>
          </a:p>
          <a:p>
            <a:pPr>
              <a:lnSpc>
                <a:spcPct val="110000"/>
              </a:lnSpc>
            </a:pPr>
            <a:r>
              <a:rPr lang="et-EE" sz="1800" dirty="0"/>
              <a:t>Nooremteaduri tööülesanded lepitakse täpsemalt kokku </a:t>
            </a:r>
            <a:r>
              <a:rPr lang="et-EE" sz="1800" b="1" dirty="0"/>
              <a:t>individuaalplaanis</a:t>
            </a:r>
            <a:r>
              <a:rPr lang="et-EE" sz="1800" dirty="0"/>
              <a:t>. Nooremteadur peab tegelema teadus-, arendus- ja loometegevusega vähemalt 80% ulatuses oma tööajast. </a:t>
            </a:r>
          </a:p>
          <a:p>
            <a:pPr>
              <a:lnSpc>
                <a:spcPct val="110000"/>
              </a:lnSpc>
            </a:pPr>
            <a:r>
              <a:rPr lang="et-EE" sz="1800" dirty="0"/>
              <a:t>Doktoriõppe programmi </a:t>
            </a:r>
            <a:r>
              <a:rPr lang="et-EE" sz="1800" b="1" dirty="0"/>
              <a:t>nominaalkestus on neli aastat </a:t>
            </a:r>
            <a:r>
              <a:rPr lang="et-EE" sz="1800" dirty="0"/>
              <a:t>ja tavapärane töökoormus on 1,0. Minimaalne töökoormus võib olla 0,5. </a:t>
            </a:r>
          </a:p>
          <a:p>
            <a:pPr>
              <a:lnSpc>
                <a:spcPct val="110000"/>
              </a:lnSpc>
            </a:pPr>
            <a:endParaRPr lang="et-EE" sz="1800" dirty="0"/>
          </a:p>
        </p:txBody>
      </p:sp>
      <p:cxnSp>
        <p:nvCxnSpPr>
          <p:cNvPr id="24" name="Straight Connector 23">
            <a:extLst>
              <a:ext uri="{FF2B5EF4-FFF2-40B4-BE49-F238E27FC236}">
                <a16:creationId xmlns:a16="http://schemas.microsoft.com/office/drawing/2014/main" id="{F0DC1883-8AF7-483D-9074-3C6D8AF575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71500" y="6286500"/>
            <a:ext cx="1105479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CF89D75-E5AC-4C45-9D87-228849A4C7A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422916" y="571500"/>
            <a:ext cx="0" cy="571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57514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FCCD1A0-51AE-3812-4635-FE11C0432A79}"/>
              </a:ext>
            </a:extLst>
          </p:cNvPr>
          <p:cNvSpPr>
            <a:spLocks noGrp="1"/>
          </p:cNvSpPr>
          <p:nvPr>
            <p:ph idx="1"/>
          </p:nvPr>
        </p:nvSpPr>
        <p:spPr>
          <a:xfrm>
            <a:off x="555171" y="576470"/>
            <a:ext cx="11190515" cy="5410206"/>
          </a:xfrm>
        </p:spPr>
        <p:txBody>
          <a:bodyPr>
            <a:normAutofit lnSpcReduction="10000"/>
          </a:bodyPr>
          <a:lstStyle/>
          <a:p>
            <a:pPr marL="0" indent="0">
              <a:buNone/>
            </a:pPr>
            <a:endParaRPr lang="et-EE" sz="2600" b="1" dirty="0"/>
          </a:p>
          <a:p>
            <a:pPr marL="0" indent="0">
              <a:buNone/>
            </a:pPr>
            <a:r>
              <a:rPr lang="et-EE" sz="2800" b="1" dirty="0">
                <a:solidFill>
                  <a:srgbClr val="002060"/>
                </a:solidFill>
              </a:rPr>
              <a:t>Ennetav innovatsioon katastroofiriski vähendamisel</a:t>
            </a:r>
          </a:p>
          <a:p>
            <a:pPr marL="0" indent="0">
              <a:buNone/>
            </a:pPr>
            <a:br>
              <a:rPr lang="et-EE" dirty="0"/>
            </a:br>
            <a:r>
              <a:rPr lang="et-EE" dirty="0"/>
              <a:t>Uurimisprojekt keskendub hädaolukordade ja haavatavuste prognoosimisele, kasutades tuleviku-uuringute ja andmeteaduse metoodikaid, et ennetada ja valmistuda tulevikukriisideks. </a:t>
            </a:r>
          </a:p>
          <a:p>
            <a:pPr marL="0" indent="0">
              <a:buNone/>
            </a:pPr>
            <a:r>
              <a:rPr lang="et-EE" dirty="0"/>
              <a:t>Projekt selgitab tuleviku-uuringute tehnikate kasutamise kogemusi tuleviku kriisistsenaariumide koostamisel ning ühiskonna haavatavuse ennustamisel Euroopas. </a:t>
            </a:r>
          </a:p>
          <a:p>
            <a:pPr marL="0" indent="0">
              <a:buNone/>
            </a:pPr>
            <a:r>
              <a:rPr lang="et-EE" dirty="0"/>
              <a:t>Katsetatakse prognoosimeetodeid, et ennustada esilekerkivaid ohustsenaariume ja haavatavuse tegureid pikaajalises perspektiivis. Prognoositakse haavatavust kasutades modelleerimistehnikaid, mis on integreeritud riiklike registrite ja andmestike pealt.</a:t>
            </a:r>
          </a:p>
          <a:p>
            <a:pPr marL="0" indent="0">
              <a:buNone/>
            </a:pPr>
            <a:br>
              <a:rPr lang="et-EE" dirty="0"/>
            </a:br>
            <a:r>
              <a:rPr lang="et-EE" b="1" dirty="0"/>
              <a:t>Võimalikud juhendajad</a:t>
            </a:r>
            <a:r>
              <a:rPr lang="et-EE" dirty="0"/>
              <a:t>:</a:t>
            </a:r>
            <a:r>
              <a:rPr lang="et-EE" b="1" dirty="0"/>
              <a:t> kaasprofessor Kati Orru </a:t>
            </a:r>
            <a:r>
              <a:rPr lang="et-EE" dirty="0"/>
              <a:t>(</a:t>
            </a:r>
            <a:r>
              <a:rPr lang="et-EE" dirty="0">
                <a:hlinkClick r:id="rId2"/>
              </a:rPr>
              <a:t>kati.orru@ut.ee</a:t>
            </a:r>
            <a:r>
              <a:rPr lang="et-EE" dirty="0"/>
              <a:t>), </a:t>
            </a:r>
            <a:r>
              <a:rPr lang="et-EE" b="1" dirty="0"/>
              <a:t>kaasprofessor Mihkel Solvak </a:t>
            </a:r>
            <a:r>
              <a:rPr lang="et-EE" dirty="0"/>
              <a:t>(</a:t>
            </a:r>
            <a:r>
              <a:rPr lang="et-EE" dirty="0">
                <a:hlinkClick r:id="rId3"/>
              </a:rPr>
              <a:t>mihkel.solvak@ut.ee</a:t>
            </a:r>
            <a:r>
              <a:rPr lang="et-EE" dirty="0"/>
              <a:t>), </a:t>
            </a:r>
            <a:r>
              <a:rPr lang="et-EE" b="1" dirty="0"/>
              <a:t>kaasprofessor Sten Hansson </a:t>
            </a:r>
            <a:r>
              <a:rPr lang="et-EE" dirty="0"/>
              <a:t>(</a:t>
            </a:r>
            <a:r>
              <a:rPr lang="et-EE" dirty="0">
                <a:hlinkClick r:id="rId4"/>
              </a:rPr>
              <a:t>sten.hansson@ut.ee</a:t>
            </a:r>
            <a:r>
              <a:rPr lang="et-EE" dirty="0"/>
              <a:t>) </a:t>
            </a:r>
          </a:p>
          <a:p>
            <a:endParaRPr lang="et-EE" dirty="0"/>
          </a:p>
        </p:txBody>
      </p:sp>
    </p:spTree>
    <p:extLst>
      <p:ext uri="{BB962C8B-B14F-4D97-AF65-F5344CB8AC3E}">
        <p14:creationId xmlns:p14="http://schemas.microsoft.com/office/powerpoint/2010/main" val="23810135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836E28F-DC0C-40A8-1B00-8089BE28AEF8}"/>
              </a:ext>
            </a:extLst>
          </p:cNvPr>
          <p:cNvSpPr>
            <a:spLocks noGrp="1"/>
          </p:cNvSpPr>
          <p:nvPr>
            <p:ph idx="1"/>
          </p:nvPr>
        </p:nvSpPr>
        <p:spPr>
          <a:xfrm>
            <a:off x="566057" y="762000"/>
            <a:ext cx="11065254" cy="5499652"/>
          </a:xfrm>
        </p:spPr>
        <p:txBody>
          <a:bodyPr/>
          <a:lstStyle/>
          <a:p>
            <a:pPr marL="0" indent="0">
              <a:buNone/>
            </a:pPr>
            <a:r>
              <a:rPr lang="et-EE" sz="2800" b="1" dirty="0">
                <a:solidFill>
                  <a:srgbClr val="002060"/>
                </a:solidFill>
              </a:rPr>
              <a:t>Kommunikatsiooniga seotud haavatavuse tegurid ja nende leevendamine kriisihalduses</a:t>
            </a:r>
            <a:endParaRPr lang="et-EE" sz="2800" dirty="0">
              <a:solidFill>
                <a:srgbClr val="002060"/>
              </a:solidFill>
            </a:endParaRPr>
          </a:p>
          <a:p>
            <a:pPr marL="0" indent="0">
              <a:buNone/>
            </a:pPr>
            <a:r>
              <a:rPr lang="et-EE" dirty="0"/>
              <a:t>Uurimisprojekt keskendub individuaalsetele, sotsiaalsetele-struktuurilistele ja oluspetsiifilistele teguritele, mis on erinevates hädaolukordades takistanud teabele juurdepääsu, teabe mõistmist või sellele reageerimist. </a:t>
            </a:r>
          </a:p>
          <a:p>
            <a:pPr marL="0" indent="0">
              <a:buNone/>
            </a:pPr>
            <a:r>
              <a:rPr lang="et-EE" dirty="0"/>
              <a:t>Lisaks uuritakse projektis, kuidas kriisihaldusasutused on oma strateegiaid ja praktikaid parandanud, et tagada juurdepääs riski- ja kriisiteabele, teabe arusaadavus (sealhulgas aidates ära tunda väärinfot) või kasutades muid strateegiaid kommunikatsioonitõrgete ületamiseks. </a:t>
            </a:r>
          </a:p>
          <a:p>
            <a:pPr marL="0" indent="0">
              <a:buNone/>
            </a:pPr>
            <a:endParaRPr lang="et-EE" dirty="0"/>
          </a:p>
          <a:p>
            <a:pPr marL="0" indent="0">
              <a:buNone/>
            </a:pPr>
            <a:r>
              <a:rPr lang="et-EE" b="1" dirty="0"/>
              <a:t>Võimalikud juhendajad</a:t>
            </a:r>
            <a:r>
              <a:rPr lang="et-EE" dirty="0"/>
              <a:t>: </a:t>
            </a:r>
            <a:r>
              <a:rPr lang="et-EE" b="1" dirty="0"/>
              <a:t>kaasprofessor Sten Hansson </a:t>
            </a:r>
            <a:r>
              <a:rPr lang="et-EE" dirty="0"/>
              <a:t>(</a:t>
            </a:r>
            <a:r>
              <a:rPr lang="et-EE" dirty="0">
                <a:hlinkClick r:id="rId2"/>
              </a:rPr>
              <a:t>sten.hansson@ut.ee</a:t>
            </a:r>
            <a:r>
              <a:rPr lang="et-EE" dirty="0"/>
              <a:t>) </a:t>
            </a:r>
            <a:r>
              <a:rPr lang="et-EE" b="1" dirty="0"/>
              <a:t>ja kaasprofessor Kati Orru </a:t>
            </a:r>
            <a:r>
              <a:rPr lang="et-EE" dirty="0"/>
              <a:t>(</a:t>
            </a:r>
            <a:r>
              <a:rPr lang="et-EE" dirty="0">
                <a:hlinkClick r:id="rId3"/>
              </a:rPr>
              <a:t>kati.orru@ut.ee</a:t>
            </a:r>
            <a:r>
              <a:rPr lang="et-EE" dirty="0"/>
              <a:t>) </a:t>
            </a:r>
          </a:p>
          <a:p>
            <a:endParaRPr lang="et-EE" dirty="0"/>
          </a:p>
        </p:txBody>
      </p:sp>
    </p:spTree>
    <p:extLst>
      <p:ext uri="{BB962C8B-B14F-4D97-AF65-F5344CB8AC3E}">
        <p14:creationId xmlns:p14="http://schemas.microsoft.com/office/powerpoint/2010/main" val="3093874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BAF395E-7D52-496C-ACDD-468AEC1ADF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56BAADB1-054E-4A82-8D07-643BD1F433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68602" y="576201"/>
            <a:ext cx="1105479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8C04E47-A286-344E-CA0E-C5AE44CC68B1}"/>
              </a:ext>
            </a:extLst>
          </p:cNvPr>
          <p:cNvSpPr>
            <a:spLocks noGrp="1"/>
          </p:cNvSpPr>
          <p:nvPr>
            <p:ph idx="1"/>
          </p:nvPr>
        </p:nvSpPr>
        <p:spPr>
          <a:xfrm>
            <a:off x="565701" y="783771"/>
            <a:ext cx="6063695" cy="5802085"/>
          </a:xfrm>
        </p:spPr>
        <p:txBody>
          <a:bodyPr anchor="b">
            <a:normAutofit fontScale="92500" lnSpcReduction="10000"/>
          </a:bodyPr>
          <a:lstStyle/>
          <a:p>
            <a:pPr marL="0" indent="0">
              <a:lnSpc>
                <a:spcPct val="110000"/>
              </a:lnSpc>
              <a:buNone/>
            </a:pPr>
            <a:r>
              <a:rPr lang="et-EE" sz="3000" b="1" dirty="0">
                <a:solidFill>
                  <a:srgbClr val="0070C0"/>
                </a:solidFill>
              </a:rPr>
              <a:t>Kaasamine hädaolukordade riski vähendamiseks</a:t>
            </a:r>
          </a:p>
          <a:p>
            <a:pPr marL="0" indent="0">
              <a:lnSpc>
                <a:spcPct val="110000"/>
              </a:lnSpc>
              <a:buNone/>
            </a:pPr>
            <a:r>
              <a:rPr lang="et-EE" sz="2400" dirty="0"/>
              <a:t>Projekt uurib kriisidest saadud õppetunde inimeste kaasamisel riskide ennetamisse, nende maandamisse või kriisidele reageerimisse. </a:t>
            </a:r>
          </a:p>
          <a:p>
            <a:pPr marL="0" indent="0">
              <a:lnSpc>
                <a:spcPct val="110000"/>
              </a:lnSpc>
              <a:buNone/>
            </a:pPr>
            <a:r>
              <a:rPr lang="et-EE" sz="2400" dirty="0"/>
              <a:t>Kaardistatakse tehnikaid ja juhiseid, mida ametiasutused ja kogukonnajuhid kasutavad inimeste ja kogukondade kaasamiseks, et olla paremini valmis hädaolukordadeks nii Eestis kui Euroopas.</a:t>
            </a:r>
          </a:p>
          <a:p>
            <a:pPr marL="0" indent="0">
              <a:lnSpc>
                <a:spcPct val="110000"/>
              </a:lnSpc>
              <a:buNone/>
            </a:pPr>
            <a:br>
              <a:rPr lang="et-EE" sz="2400" dirty="0"/>
            </a:br>
            <a:r>
              <a:rPr lang="et-EE" sz="2400" b="1" dirty="0"/>
              <a:t>Võimalikud juhendajad</a:t>
            </a:r>
            <a:r>
              <a:rPr lang="et-EE" sz="2400" dirty="0"/>
              <a:t>: </a:t>
            </a:r>
            <a:r>
              <a:rPr lang="et-EE" sz="2400" b="1" dirty="0"/>
              <a:t>kaasprofessor Kati Orru </a:t>
            </a:r>
            <a:r>
              <a:rPr lang="et-EE" sz="2400" dirty="0"/>
              <a:t>(</a:t>
            </a:r>
            <a:r>
              <a:rPr lang="et-EE" sz="2400" dirty="0">
                <a:hlinkClick r:id="rId2"/>
              </a:rPr>
              <a:t>kati.orru@ut.ee</a:t>
            </a:r>
            <a:r>
              <a:rPr lang="et-EE" sz="2400" dirty="0"/>
              <a:t>) ja </a:t>
            </a:r>
            <a:r>
              <a:rPr lang="et-EE" sz="2400" b="1" dirty="0"/>
              <a:t>dr Oliver Nahkur </a:t>
            </a:r>
            <a:r>
              <a:rPr lang="et-EE" sz="2400" dirty="0"/>
              <a:t>(</a:t>
            </a:r>
            <a:r>
              <a:rPr lang="et-EE" sz="2400" dirty="0">
                <a:hlinkClick r:id="rId3"/>
              </a:rPr>
              <a:t>oliver.nahkur@ut.ee</a:t>
            </a:r>
            <a:r>
              <a:rPr lang="et-EE" sz="2400" dirty="0"/>
              <a:t>) </a:t>
            </a:r>
          </a:p>
          <a:p>
            <a:pPr>
              <a:lnSpc>
                <a:spcPct val="110000"/>
              </a:lnSpc>
            </a:pPr>
            <a:endParaRPr lang="et-EE" sz="1300" dirty="0"/>
          </a:p>
        </p:txBody>
      </p:sp>
      <p:cxnSp>
        <p:nvCxnSpPr>
          <p:cNvPr id="13" name="Straight Connector 12">
            <a:extLst>
              <a:ext uri="{FF2B5EF4-FFF2-40B4-BE49-F238E27FC236}">
                <a16:creationId xmlns:a16="http://schemas.microsoft.com/office/drawing/2014/main" id="{B3121654-FB13-441C-AB60-76710D9170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629400" y="571500"/>
            <a:ext cx="0" cy="571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92896554-25FA-AA60-A01E-701A5EBF3985}"/>
              </a:ext>
            </a:extLst>
          </p:cNvPr>
          <p:cNvPicPr>
            <a:picLocks noChangeAspect="1"/>
          </p:cNvPicPr>
          <p:nvPr/>
        </p:nvPicPr>
        <p:blipFill>
          <a:blip r:embed="rId4"/>
          <a:stretch>
            <a:fillRect/>
          </a:stretch>
        </p:blipFill>
        <p:spPr>
          <a:xfrm>
            <a:off x="6914734" y="1651029"/>
            <a:ext cx="4705764" cy="3552851"/>
          </a:xfrm>
          <a:prstGeom prst="rect">
            <a:avLst/>
          </a:prstGeom>
        </p:spPr>
      </p:pic>
      <p:cxnSp>
        <p:nvCxnSpPr>
          <p:cNvPr id="15" name="Straight Connector 14">
            <a:extLst>
              <a:ext uri="{FF2B5EF4-FFF2-40B4-BE49-F238E27FC236}">
                <a16:creationId xmlns:a16="http://schemas.microsoft.com/office/drawing/2014/main" id="{C58D2D3E-B980-4D6F-BBFB-DF7A3A94729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71500" y="6286500"/>
            <a:ext cx="1105479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21556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68E1552-B640-58EF-2950-CA32CB99A388}"/>
              </a:ext>
            </a:extLst>
          </p:cNvPr>
          <p:cNvSpPr>
            <a:spLocks noGrp="1"/>
          </p:cNvSpPr>
          <p:nvPr>
            <p:ph idx="1"/>
          </p:nvPr>
        </p:nvSpPr>
        <p:spPr>
          <a:xfrm>
            <a:off x="566057" y="1251857"/>
            <a:ext cx="11065254" cy="5069429"/>
          </a:xfrm>
        </p:spPr>
        <p:txBody>
          <a:bodyPr>
            <a:normAutofit/>
          </a:bodyPr>
          <a:lstStyle/>
          <a:p>
            <a:pPr marL="0" indent="0">
              <a:buNone/>
            </a:pPr>
            <a:r>
              <a:rPr lang="et-EE" sz="3200" b="1" dirty="0">
                <a:solidFill>
                  <a:srgbClr val="002060"/>
                </a:solidFill>
              </a:rPr>
              <a:t>Sotsiaalhoolekande roll kriisihalduses</a:t>
            </a:r>
            <a:endParaRPr lang="et-EE" sz="3200" dirty="0">
              <a:solidFill>
                <a:srgbClr val="002060"/>
              </a:solidFill>
            </a:endParaRPr>
          </a:p>
          <a:p>
            <a:pPr marL="0" indent="0">
              <a:buNone/>
            </a:pPr>
            <a:r>
              <a:rPr lang="et-EE" dirty="0"/>
              <a:t>Kriisi olukordades eeldatakse, et sotsiaalkaitseasutused tagavad tavateenuste kättesaadavuse, aga toetavad ka neid inimesi, kes on kriiside ajal haavatavasse olukorda sattunud. Sotsiaalkaitse töötajate oskused ja teadmised haavatavas olukorras inimeste vajaduste ja eluolu kohta võimaldaksid neil olla tõhusateks partneriteks kriisihalduse eri faasides.</a:t>
            </a:r>
          </a:p>
          <a:p>
            <a:pPr marL="0" indent="0">
              <a:buNone/>
            </a:pPr>
            <a:r>
              <a:rPr lang="et-EE" dirty="0"/>
              <a:t>See projekt keskendub nii sotsiaalkaitse õiguslikule alusele kui ka praktilisele korraldusele potentsiaalselt haavatavate isikute väljaselgitamisel ning nende valmisoleku ja reageerimisvõimekuse tõstmisel Eestis ja Euroopas.</a:t>
            </a:r>
          </a:p>
          <a:p>
            <a:pPr marL="0" indent="0">
              <a:buNone/>
            </a:pPr>
            <a:endParaRPr lang="et-EE" dirty="0"/>
          </a:p>
          <a:p>
            <a:pPr marL="0" indent="0">
              <a:buNone/>
            </a:pPr>
            <a:r>
              <a:rPr lang="et-EE" b="1" dirty="0"/>
              <a:t>Võimalikud juhendajad</a:t>
            </a:r>
            <a:r>
              <a:rPr lang="et-EE" dirty="0"/>
              <a:t>: </a:t>
            </a:r>
            <a:r>
              <a:rPr lang="et-EE" b="1" dirty="0"/>
              <a:t>kaasprofessor Kati Orru </a:t>
            </a:r>
            <a:r>
              <a:rPr lang="et-EE" dirty="0"/>
              <a:t>(</a:t>
            </a:r>
            <a:r>
              <a:rPr lang="et-EE" dirty="0">
                <a:hlinkClick r:id="rId2"/>
              </a:rPr>
              <a:t>kati.orru@ut.ee</a:t>
            </a:r>
            <a:r>
              <a:rPr lang="et-EE" dirty="0"/>
              <a:t>) ja </a:t>
            </a:r>
            <a:r>
              <a:rPr lang="et-EE" b="1" dirty="0"/>
              <a:t>dr Marco Krüger </a:t>
            </a:r>
            <a:r>
              <a:rPr lang="et-EE" dirty="0"/>
              <a:t>(Tübingeni Ülikool)</a:t>
            </a:r>
          </a:p>
          <a:p>
            <a:endParaRPr lang="et-EE" dirty="0"/>
          </a:p>
        </p:txBody>
      </p:sp>
    </p:spTree>
    <p:extLst>
      <p:ext uri="{BB962C8B-B14F-4D97-AF65-F5344CB8AC3E}">
        <p14:creationId xmlns:p14="http://schemas.microsoft.com/office/powerpoint/2010/main" val="11536018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BAF395E-7D52-496C-ACDD-468AEC1ADF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56BAADB1-054E-4A82-8D07-643BD1F433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68602" y="576201"/>
            <a:ext cx="1105479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320E64D-4268-1B81-C37D-F8694C366ED6}"/>
              </a:ext>
            </a:extLst>
          </p:cNvPr>
          <p:cNvSpPr>
            <a:spLocks noGrp="1"/>
          </p:cNvSpPr>
          <p:nvPr>
            <p:ph idx="1"/>
          </p:nvPr>
        </p:nvSpPr>
        <p:spPr>
          <a:xfrm>
            <a:off x="568602" y="1152403"/>
            <a:ext cx="6863266" cy="5129394"/>
          </a:xfrm>
        </p:spPr>
        <p:txBody>
          <a:bodyPr anchor="b">
            <a:normAutofit fontScale="92500"/>
          </a:bodyPr>
          <a:lstStyle/>
          <a:p>
            <a:pPr marL="0" indent="0">
              <a:lnSpc>
                <a:spcPct val="110000"/>
              </a:lnSpc>
              <a:buNone/>
            </a:pPr>
            <a:r>
              <a:rPr lang="et-EE" sz="2600" b="1" dirty="0">
                <a:solidFill>
                  <a:srgbClr val="0070C0"/>
                </a:solidFill>
              </a:rPr>
              <a:t>AI tehnoloogiad ja jälgimisühiskonna ilmingud</a:t>
            </a:r>
          </a:p>
          <a:p>
            <a:pPr marL="0" indent="0">
              <a:lnSpc>
                <a:spcPct val="110000"/>
              </a:lnSpc>
              <a:buNone/>
            </a:pPr>
            <a:br>
              <a:rPr lang="et-EE" sz="2400" dirty="0">
                <a:solidFill>
                  <a:srgbClr val="0070C0"/>
                </a:solidFill>
              </a:rPr>
            </a:br>
            <a:r>
              <a:rPr lang="et-EE" sz="2400" dirty="0"/>
              <a:t>Teemat oodatakse lahkama kriitiliste andmeuuringute ja jälgimisuuringute perspektiivist. </a:t>
            </a:r>
          </a:p>
          <a:p>
            <a:pPr marL="0" indent="0">
              <a:lnSpc>
                <a:spcPct val="110000"/>
              </a:lnSpc>
              <a:buNone/>
            </a:pPr>
            <a:endParaRPr lang="et-EE" sz="2400" dirty="0"/>
          </a:p>
          <a:p>
            <a:pPr marL="0" indent="0">
              <a:lnSpc>
                <a:spcPct val="110000"/>
              </a:lnSpc>
              <a:buNone/>
            </a:pPr>
            <a:r>
              <a:rPr lang="et-EE" sz="2400" dirty="0"/>
              <a:t>Eriti oodatud on kandidaadid, keda huvitab AI tehnoloogiate kasutamine haridussektoris. </a:t>
            </a:r>
          </a:p>
          <a:p>
            <a:pPr marL="0" indent="0">
              <a:lnSpc>
                <a:spcPct val="110000"/>
              </a:lnSpc>
              <a:buNone/>
            </a:pPr>
            <a:endParaRPr lang="et-EE" sz="2400" dirty="0"/>
          </a:p>
          <a:p>
            <a:pPr marL="0" indent="0">
              <a:lnSpc>
                <a:spcPct val="110000"/>
              </a:lnSpc>
              <a:buNone/>
            </a:pPr>
            <a:r>
              <a:rPr lang="et-EE" sz="2400" b="1" dirty="0"/>
              <a:t>Võimalikud juhendajad: </a:t>
            </a:r>
          </a:p>
          <a:p>
            <a:pPr marL="0" indent="0">
              <a:lnSpc>
                <a:spcPct val="110000"/>
              </a:lnSpc>
              <a:buNone/>
            </a:pPr>
            <a:r>
              <a:rPr lang="et-EE" sz="2400" b="1" dirty="0"/>
              <a:t>prof Andra Siibak </a:t>
            </a:r>
            <a:r>
              <a:rPr lang="et-EE" sz="2400" dirty="0"/>
              <a:t>(</a:t>
            </a:r>
            <a:r>
              <a:rPr lang="et-EE" sz="2400" dirty="0">
                <a:hlinkClick r:id="rId2"/>
              </a:rPr>
              <a:t>andra.siibak@ut.ee</a:t>
            </a:r>
            <a:r>
              <a:rPr lang="et-EE" sz="2400" dirty="0"/>
              <a:t>) </a:t>
            </a:r>
            <a:r>
              <a:rPr lang="et-EE" sz="2400" b="1" dirty="0"/>
              <a:t>ja </a:t>
            </a:r>
          </a:p>
          <a:p>
            <a:pPr marL="0" indent="0">
              <a:lnSpc>
                <a:spcPct val="110000"/>
              </a:lnSpc>
              <a:buNone/>
            </a:pPr>
            <a:r>
              <a:rPr lang="et-EE" sz="2400" b="1" dirty="0"/>
              <a:t>dr Kristjan Kikerpill </a:t>
            </a:r>
            <a:r>
              <a:rPr lang="et-EE" sz="2400" dirty="0"/>
              <a:t>(</a:t>
            </a:r>
            <a:r>
              <a:rPr lang="et-EE" sz="2400" dirty="0">
                <a:hlinkClick r:id="rId3"/>
              </a:rPr>
              <a:t>kristjan.kikerpill@ut.ee</a:t>
            </a:r>
            <a:r>
              <a:rPr lang="et-EE" sz="2400" dirty="0"/>
              <a:t>) </a:t>
            </a:r>
          </a:p>
          <a:p>
            <a:pPr marL="0" indent="0">
              <a:lnSpc>
                <a:spcPct val="110000"/>
              </a:lnSpc>
              <a:buNone/>
            </a:pPr>
            <a:endParaRPr lang="et-EE" sz="1700" dirty="0"/>
          </a:p>
        </p:txBody>
      </p:sp>
      <p:cxnSp>
        <p:nvCxnSpPr>
          <p:cNvPr id="13" name="Straight Connector 12">
            <a:extLst>
              <a:ext uri="{FF2B5EF4-FFF2-40B4-BE49-F238E27FC236}">
                <a16:creationId xmlns:a16="http://schemas.microsoft.com/office/drawing/2014/main" id="{B3121654-FB13-441C-AB60-76710D9170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34300" y="576201"/>
            <a:ext cx="0" cy="571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9829C61F-4EE8-621D-1203-E7EAFD2303A9}"/>
              </a:ext>
            </a:extLst>
          </p:cNvPr>
          <p:cNvPicPr>
            <a:picLocks noChangeAspect="1"/>
          </p:cNvPicPr>
          <p:nvPr/>
        </p:nvPicPr>
        <p:blipFill rotWithShape="1">
          <a:blip r:embed="rId4"/>
          <a:srcRect l="31534" r="22023" b="3"/>
          <a:stretch/>
        </p:blipFill>
        <p:spPr>
          <a:xfrm>
            <a:off x="8036732" y="853712"/>
            <a:ext cx="3583768" cy="5150567"/>
          </a:xfrm>
          <a:prstGeom prst="rect">
            <a:avLst/>
          </a:prstGeom>
        </p:spPr>
      </p:pic>
      <p:cxnSp>
        <p:nvCxnSpPr>
          <p:cNvPr id="15" name="Straight Connector 14">
            <a:extLst>
              <a:ext uri="{FF2B5EF4-FFF2-40B4-BE49-F238E27FC236}">
                <a16:creationId xmlns:a16="http://schemas.microsoft.com/office/drawing/2014/main" id="{C58D2D3E-B980-4D6F-BBFB-DF7A3A94729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71500" y="6286500"/>
            <a:ext cx="1105479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67805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A6814345-41DE-42C5-8657-66C1417DF8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66094" y="6286347"/>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E68E419-3727-4F5E-8840-AF149B33B0B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77485" y="1883336"/>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519B6EC-D7AE-452F-8D0C-D11BD3377F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77485" y="571500"/>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5D28D120-1389-4B3F-BECB-0949DCCAC7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82" y="0"/>
            <a:ext cx="1219878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8A09B1-139D-5EDF-70BA-CC4E8F274CBE}"/>
              </a:ext>
            </a:extLst>
          </p:cNvPr>
          <p:cNvSpPr>
            <a:spLocks noGrp="1"/>
          </p:cNvSpPr>
          <p:nvPr>
            <p:ph type="title"/>
          </p:nvPr>
        </p:nvSpPr>
        <p:spPr>
          <a:xfrm>
            <a:off x="109330" y="786384"/>
            <a:ext cx="4035123" cy="2665614"/>
          </a:xfrm>
        </p:spPr>
        <p:txBody>
          <a:bodyPr vert="horz" lIns="91440" tIns="45720" rIns="91440" bIns="45720" rtlCol="0" anchor="t">
            <a:normAutofit/>
          </a:bodyPr>
          <a:lstStyle/>
          <a:p>
            <a:r>
              <a:rPr lang="et-EE" b="1" dirty="0"/>
              <a:t>AI kasutamine töökeskkonnas </a:t>
            </a:r>
            <a:endParaRPr lang="et-EE" dirty="0"/>
          </a:p>
        </p:txBody>
      </p:sp>
      <p:cxnSp>
        <p:nvCxnSpPr>
          <p:cNvPr id="18" name="Straight Connector 17">
            <a:extLst>
              <a:ext uri="{FF2B5EF4-FFF2-40B4-BE49-F238E27FC236}">
                <a16:creationId xmlns:a16="http://schemas.microsoft.com/office/drawing/2014/main" id="{D927055D-9ECF-487E-91DD-FFA84AB92DB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71333" y="571500"/>
            <a:ext cx="1105479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Content Placeholder 4">
            <a:extLst>
              <a:ext uri="{FF2B5EF4-FFF2-40B4-BE49-F238E27FC236}">
                <a16:creationId xmlns:a16="http://schemas.microsoft.com/office/drawing/2014/main" id="{24BD568C-9FF2-AB39-C055-C662A54A79CC}"/>
              </a:ext>
            </a:extLst>
          </p:cNvPr>
          <p:cNvPicPr>
            <a:picLocks noGrp="1" noChangeAspect="1"/>
          </p:cNvPicPr>
          <p:nvPr>
            <p:ph sz="half" idx="2"/>
          </p:nvPr>
        </p:nvPicPr>
        <p:blipFill>
          <a:blip r:embed="rId2"/>
          <a:stretch>
            <a:fillRect/>
          </a:stretch>
        </p:blipFill>
        <p:spPr>
          <a:xfrm>
            <a:off x="-39483" y="2385373"/>
            <a:ext cx="4157571" cy="2952889"/>
          </a:xfrm>
          <a:prstGeom prst="rect">
            <a:avLst/>
          </a:prstGeom>
        </p:spPr>
      </p:pic>
      <p:sp>
        <p:nvSpPr>
          <p:cNvPr id="3" name="Content Placeholder 2">
            <a:extLst>
              <a:ext uri="{FF2B5EF4-FFF2-40B4-BE49-F238E27FC236}">
                <a16:creationId xmlns:a16="http://schemas.microsoft.com/office/drawing/2014/main" id="{26D660A9-0075-646D-2B8A-85FA9989D8E9}"/>
              </a:ext>
            </a:extLst>
          </p:cNvPr>
          <p:cNvSpPr>
            <a:spLocks noGrp="1"/>
          </p:cNvSpPr>
          <p:nvPr>
            <p:ph sz="half" idx="1"/>
          </p:nvPr>
        </p:nvSpPr>
        <p:spPr>
          <a:xfrm>
            <a:off x="4931765" y="989350"/>
            <a:ext cx="6699544" cy="5021609"/>
          </a:xfrm>
        </p:spPr>
        <p:txBody>
          <a:bodyPr vert="horz" lIns="91440" tIns="45720" rIns="91440" bIns="45720" rtlCol="0" anchor="t">
            <a:normAutofit/>
          </a:bodyPr>
          <a:lstStyle/>
          <a:p>
            <a:pPr marL="0">
              <a:buNone/>
            </a:pPr>
            <a:r>
              <a:rPr lang="et-EE" dirty="0"/>
              <a:t>Teemat oodatakse lahkama kriitiliste andmeuuringute ja -tehnoloogiauuringute perspektiivist. Võimalik on keskenduda ühele konkreetsele sektorile. </a:t>
            </a:r>
          </a:p>
          <a:p>
            <a:pPr marL="0">
              <a:buNone/>
            </a:pPr>
            <a:r>
              <a:rPr lang="et-EE" b="1" dirty="0"/>
              <a:t>Mõned võimalikud uurimismeetodid</a:t>
            </a:r>
            <a:r>
              <a:rPr lang="et-EE" dirty="0"/>
              <a:t>: meediatekstide analüüs, intervjuud/fookusgrupid; etnograafia. </a:t>
            </a:r>
          </a:p>
          <a:p>
            <a:pPr marL="0">
              <a:buNone/>
            </a:pPr>
            <a:r>
              <a:rPr lang="et-EE" dirty="0"/>
              <a:t>Täpsem uurimisfookus ning -eesmärgid sõnastatakse koostöös juhendajaga.  </a:t>
            </a:r>
          </a:p>
          <a:p>
            <a:pPr marL="0">
              <a:buNone/>
            </a:pPr>
            <a:endParaRPr lang="et-EE" dirty="0"/>
          </a:p>
          <a:p>
            <a:pPr marL="0">
              <a:buNone/>
            </a:pPr>
            <a:r>
              <a:rPr lang="et-EE" b="1" dirty="0"/>
              <a:t>Juhendaja: professor Andra Siibak (</a:t>
            </a:r>
            <a:r>
              <a:rPr lang="et-EE" b="1" dirty="0">
                <a:hlinkClick r:id="rId3"/>
              </a:rPr>
              <a:t>andra.siibak@ut.ee</a:t>
            </a:r>
            <a:r>
              <a:rPr lang="et-EE" b="1" dirty="0"/>
              <a:t>) </a:t>
            </a:r>
          </a:p>
          <a:p>
            <a:endParaRPr lang="en-US" sz="1800" dirty="0"/>
          </a:p>
        </p:txBody>
      </p:sp>
      <p:cxnSp>
        <p:nvCxnSpPr>
          <p:cNvPr id="20" name="Straight Connector 19">
            <a:extLst>
              <a:ext uri="{FF2B5EF4-FFF2-40B4-BE49-F238E27FC236}">
                <a16:creationId xmlns:a16="http://schemas.microsoft.com/office/drawing/2014/main" id="{F0DC1883-8AF7-483D-9074-3C6D8AF575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71500" y="6286500"/>
            <a:ext cx="1105479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CF89D75-E5AC-4C45-9D87-228849A4C7A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422916" y="571500"/>
            <a:ext cx="0" cy="571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60855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A6814345-41DE-42C5-8657-66C1417DF8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66094" y="6286347"/>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E68E419-3727-4F5E-8840-AF149B33B0B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77485" y="1883336"/>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519B6EC-D7AE-452F-8D0C-D11BD3377F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77485" y="571500"/>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EBAF395E-7D52-496C-ACDD-468AEC1ADF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FAD119-D57F-CFAD-ABDA-04CFA4D60956}"/>
              </a:ext>
            </a:extLst>
          </p:cNvPr>
          <p:cNvSpPr>
            <a:spLocks noGrp="1"/>
          </p:cNvSpPr>
          <p:nvPr>
            <p:ph type="title"/>
          </p:nvPr>
        </p:nvSpPr>
        <p:spPr>
          <a:xfrm>
            <a:off x="521207" y="786384"/>
            <a:ext cx="6233755" cy="1707775"/>
          </a:xfrm>
        </p:spPr>
        <p:txBody>
          <a:bodyPr vert="horz" lIns="91440" tIns="45720" rIns="91440" bIns="45720" rtlCol="0" anchor="t">
            <a:normAutofit/>
          </a:bodyPr>
          <a:lstStyle/>
          <a:p>
            <a:r>
              <a:rPr lang="en-US" b="1"/>
              <a:t>Personaalne riik</a:t>
            </a:r>
            <a:endParaRPr lang="en-US"/>
          </a:p>
        </p:txBody>
      </p:sp>
      <p:cxnSp>
        <p:nvCxnSpPr>
          <p:cNvPr id="18" name="Straight Connector 17">
            <a:extLst>
              <a:ext uri="{FF2B5EF4-FFF2-40B4-BE49-F238E27FC236}">
                <a16:creationId xmlns:a16="http://schemas.microsoft.com/office/drawing/2014/main" id="{56BAADB1-054E-4A82-8D07-643BD1F433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68602" y="576201"/>
            <a:ext cx="1105479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5890D83-FCD4-6FE6-F259-4F8E0B949F16}"/>
              </a:ext>
            </a:extLst>
          </p:cNvPr>
          <p:cNvSpPr>
            <a:spLocks noGrp="1"/>
          </p:cNvSpPr>
          <p:nvPr>
            <p:ph sz="half" idx="1"/>
          </p:nvPr>
        </p:nvSpPr>
        <p:spPr>
          <a:xfrm>
            <a:off x="304801" y="1878635"/>
            <a:ext cx="7429500" cy="4125653"/>
          </a:xfrm>
        </p:spPr>
        <p:txBody>
          <a:bodyPr vert="horz" lIns="91440" tIns="45720" rIns="91440" bIns="45720" rtlCol="0" anchor="b">
            <a:normAutofit/>
          </a:bodyPr>
          <a:lstStyle/>
          <a:p>
            <a:pPr marL="0">
              <a:buNone/>
            </a:pPr>
            <a:r>
              <a:rPr lang="et-EE" dirty="0"/>
              <a:t>Teemat oodatakse lahkama kriitiliste andmeuuringute ja jälgimisuuringute perspektiivist. </a:t>
            </a:r>
          </a:p>
          <a:p>
            <a:pPr marL="0">
              <a:buNone/>
            </a:pPr>
            <a:endParaRPr lang="et-EE" dirty="0"/>
          </a:p>
          <a:p>
            <a:pPr marL="0">
              <a:buNone/>
            </a:pPr>
            <a:r>
              <a:rPr lang="et-EE" b="1" dirty="0"/>
              <a:t>Mõned võimalikud uurimismeetodid: </a:t>
            </a:r>
            <a:r>
              <a:rPr lang="et-EE" dirty="0"/>
              <a:t>dokumendianalüüs, meediatekstide analüüs, intervjuud/fookusgrupid; etnograafia. Täpsem uurimisfookus ning -eesmärgid sõnastatakse koostöös juhendajaga.  </a:t>
            </a:r>
          </a:p>
          <a:p>
            <a:pPr marL="0">
              <a:buNone/>
            </a:pPr>
            <a:endParaRPr lang="et-EE" dirty="0"/>
          </a:p>
          <a:p>
            <a:pPr marL="0">
              <a:buNone/>
            </a:pPr>
            <a:r>
              <a:rPr lang="et-EE" b="1" dirty="0"/>
              <a:t>Juhendaja: professor Andra Siibak (</a:t>
            </a:r>
            <a:r>
              <a:rPr lang="et-EE" b="1" dirty="0">
                <a:hlinkClick r:id="rId2"/>
              </a:rPr>
              <a:t>andra.siibak@ut.ee</a:t>
            </a:r>
            <a:r>
              <a:rPr lang="et-EE" b="1" dirty="0"/>
              <a:t>) </a:t>
            </a:r>
          </a:p>
          <a:p>
            <a:pPr marL="0">
              <a:buNone/>
            </a:pPr>
            <a:endParaRPr lang="et-EE" sz="1800" dirty="0"/>
          </a:p>
        </p:txBody>
      </p:sp>
      <p:cxnSp>
        <p:nvCxnSpPr>
          <p:cNvPr id="20" name="Straight Connector 19">
            <a:extLst>
              <a:ext uri="{FF2B5EF4-FFF2-40B4-BE49-F238E27FC236}">
                <a16:creationId xmlns:a16="http://schemas.microsoft.com/office/drawing/2014/main" id="{B3121654-FB13-441C-AB60-76710D9170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34300" y="576201"/>
            <a:ext cx="0" cy="571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Content Placeholder 4">
            <a:extLst>
              <a:ext uri="{FF2B5EF4-FFF2-40B4-BE49-F238E27FC236}">
                <a16:creationId xmlns:a16="http://schemas.microsoft.com/office/drawing/2014/main" id="{33C7666B-5900-9769-14DF-68846B3E6FF4}"/>
              </a:ext>
            </a:extLst>
          </p:cNvPr>
          <p:cNvPicPr>
            <a:picLocks noGrp="1" noChangeAspect="1"/>
          </p:cNvPicPr>
          <p:nvPr>
            <p:ph sz="half" idx="2"/>
          </p:nvPr>
        </p:nvPicPr>
        <p:blipFill rotWithShape="1">
          <a:blip r:embed="rId3"/>
          <a:srcRect l="30900" r="22797" b="-1"/>
          <a:stretch/>
        </p:blipFill>
        <p:spPr>
          <a:xfrm>
            <a:off x="8036732" y="853712"/>
            <a:ext cx="3583768" cy="5150567"/>
          </a:xfrm>
          <a:prstGeom prst="rect">
            <a:avLst/>
          </a:prstGeom>
        </p:spPr>
      </p:pic>
      <p:cxnSp>
        <p:nvCxnSpPr>
          <p:cNvPr id="22" name="Straight Connector 21">
            <a:extLst>
              <a:ext uri="{FF2B5EF4-FFF2-40B4-BE49-F238E27FC236}">
                <a16:creationId xmlns:a16="http://schemas.microsoft.com/office/drawing/2014/main" id="{C58D2D3E-B980-4D6F-BBFB-DF7A3A94729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71500" y="6286500"/>
            <a:ext cx="1105479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13342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BAF395E-7D52-496C-ACDD-468AEC1ADF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794EF5-C89A-C374-2BBF-C797F3787725}"/>
              </a:ext>
            </a:extLst>
          </p:cNvPr>
          <p:cNvSpPr>
            <a:spLocks noGrp="1"/>
          </p:cNvSpPr>
          <p:nvPr>
            <p:ph type="title"/>
          </p:nvPr>
        </p:nvSpPr>
        <p:spPr>
          <a:xfrm>
            <a:off x="293914" y="571499"/>
            <a:ext cx="6461048" cy="749302"/>
          </a:xfrm>
        </p:spPr>
        <p:txBody>
          <a:bodyPr anchor="t">
            <a:normAutofit/>
          </a:bodyPr>
          <a:lstStyle/>
          <a:p>
            <a:r>
              <a:rPr lang="en-US" b="1" dirty="0" err="1">
                <a:solidFill>
                  <a:srgbClr val="002060"/>
                </a:solidFill>
                <a:effectLst/>
                <a:latin typeface="+mj-lt"/>
                <a:ea typeface="Calibri" panose="020F0502020204030204" pitchFamily="34" charset="0"/>
                <a:cs typeface="Times New Roman" panose="02020603050405020304" pitchFamily="18" charset="0"/>
              </a:rPr>
              <a:t>Sisseastumiskriteeriumid</a:t>
            </a:r>
            <a:endParaRPr lang="et-EE" dirty="0">
              <a:solidFill>
                <a:srgbClr val="002060"/>
              </a:solidFill>
              <a:latin typeface="+mj-lt"/>
            </a:endParaRPr>
          </a:p>
        </p:txBody>
      </p:sp>
      <p:cxnSp>
        <p:nvCxnSpPr>
          <p:cNvPr id="11" name="Straight Connector 10">
            <a:extLst>
              <a:ext uri="{FF2B5EF4-FFF2-40B4-BE49-F238E27FC236}">
                <a16:creationId xmlns:a16="http://schemas.microsoft.com/office/drawing/2014/main" id="{56BAADB1-054E-4A82-8D07-643BD1F433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68602" y="576201"/>
            <a:ext cx="1105479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FA7BB18-79E5-6F51-EEA1-80EFC457668B}"/>
              </a:ext>
            </a:extLst>
          </p:cNvPr>
          <p:cNvSpPr>
            <a:spLocks noGrp="1"/>
          </p:cNvSpPr>
          <p:nvPr>
            <p:ph idx="1"/>
          </p:nvPr>
        </p:nvSpPr>
        <p:spPr>
          <a:xfrm>
            <a:off x="293914" y="1615442"/>
            <a:ext cx="7440381" cy="4675758"/>
          </a:xfrm>
        </p:spPr>
        <p:txBody>
          <a:bodyPr anchor="b">
            <a:normAutofit/>
          </a:bodyPr>
          <a:lstStyle/>
          <a:p>
            <a:pPr marL="0" indent="0">
              <a:lnSpc>
                <a:spcPct val="110000"/>
              </a:lnSpc>
              <a:buNone/>
            </a:pPr>
            <a:r>
              <a:rPr lang="et-EE" b="1" dirty="0">
                <a:effectLst/>
                <a:latin typeface="Times New Roman" panose="02020603050405020304" pitchFamily="18" charset="0"/>
                <a:ea typeface="Times New Roman" panose="02020603050405020304" pitchFamily="18" charset="0"/>
              </a:rPr>
              <a:t>Doktoritöö kavand</a:t>
            </a:r>
            <a:r>
              <a:rPr lang="et-EE" b="1" dirty="0">
                <a:latin typeface="Times New Roman" panose="02020603050405020304" pitchFamily="18" charset="0"/>
                <a:ea typeface="Times New Roman" panose="02020603050405020304" pitchFamily="18" charset="0"/>
              </a:rPr>
              <a:t> </a:t>
            </a:r>
          </a:p>
          <a:p>
            <a:pPr marL="0" indent="0">
              <a:lnSpc>
                <a:spcPct val="110000"/>
              </a:lnSpc>
              <a:buNone/>
            </a:pPr>
            <a:r>
              <a:rPr lang="et-EE" dirty="0">
                <a:effectLst/>
                <a:latin typeface="Times New Roman" panose="02020603050405020304" pitchFamily="18" charset="0"/>
                <a:ea typeface="Times New Roman" panose="02020603050405020304" pitchFamily="18" charset="0"/>
              </a:rPr>
              <a:t>Kavand peaks sisaldama:</a:t>
            </a:r>
          </a:p>
          <a:p>
            <a:pPr marL="0" indent="0">
              <a:lnSpc>
                <a:spcPct val="110000"/>
              </a:lnSpc>
              <a:buNone/>
            </a:pPr>
            <a:r>
              <a:rPr lang="et-EE" dirty="0">
                <a:effectLst/>
                <a:latin typeface="Times New Roman" panose="02020603050405020304" pitchFamily="18" charset="0"/>
                <a:ea typeface="Times New Roman" panose="02020603050405020304" pitchFamily="18" charset="0"/>
              </a:rPr>
              <a:t>• doktoritöö teemat koos lühikokkuvõttega uurimisprobleemist ja kõige olulisematest sellealastest uuringutest;</a:t>
            </a:r>
            <a:br>
              <a:rPr lang="et-EE" dirty="0">
                <a:effectLst/>
                <a:latin typeface="Times New Roman" panose="02020603050405020304" pitchFamily="18" charset="0"/>
                <a:ea typeface="Times New Roman" panose="02020603050405020304" pitchFamily="18" charset="0"/>
              </a:rPr>
            </a:br>
            <a:r>
              <a:rPr lang="et-EE" dirty="0">
                <a:effectLst/>
                <a:latin typeface="Times New Roman" panose="02020603050405020304" pitchFamily="18" charset="0"/>
                <a:ea typeface="Times New Roman" panose="02020603050405020304" pitchFamily="18" charset="0"/>
              </a:rPr>
              <a:t>• töö eesmärki ja ülesandeid;</a:t>
            </a:r>
            <a:br>
              <a:rPr lang="et-EE" dirty="0">
                <a:effectLst/>
                <a:latin typeface="Times New Roman" panose="02020603050405020304" pitchFamily="18" charset="0"/>
                <a:ea typeface="Times New Roman" panose="02020603050405020304" pitchFamily="18" charset="0"/>
              </a:rPr>
            </a:br>
            <a:r>
              <a:rPr lang="et-EE" dirty="0">
                <a:effectLst/>
                <a:latin typeface="Times New Roman" panose="02020603050405020304" pitchFamily="18" charset="0"/>
                <a:ea typeface="Times New Roman" panose="02020603050405020304" pitchFamily="18" charset="0"/>
              </a:rPr>
              <a:t>• kasutatava uurimismetoodika kirjeldust;</a:t>
            </a:r>
            <a:br>
              <a:rPr lang="et-EE" dirty="0">
                <a:effectLst/>
                <a:latin typeface="Times New Roman" panose="02020603050405020304" pitchFamily="18" charset="0"/>
                <a:ea typeface="Times New Roman" panose="02020603050405020304" pitchFamily="18" charset="0"/>
              </a:rPr>
            </a:br>
            <a:r>
              <a:rPr lang="et-EE" dirty="0">
                <a:effectLst/>
                <a:latin typeface="Times New Roman" panose="02020603050405020304" pitchFamily="18" charset="0"/>
                <a:ea typeface="Times New Roman" panose="02020603050405020304" pitchFamily="18" charset="0"/>
              </a:rPr>
              <a:t>• ootusi tulemuste suhtes (sh nende uudsus ja olulisus);</a:t>
            </a:r>
            <a:br>
              <a:rPr lang="et-EE" dirty="0">
                <a:effectLst/>
                <a:latin typeface="Times New Roman" panose="02020603050405020304" pitchFamily="18" charset="0"/>
                <a:ea typeface="Times New Roman" panose="02020603050405020304" pitchFamily="18" charset="0"/>
              </a:rPr>
            </a:br>
            <a:r>
              <a:rPr lang="et-EE" dirty="0">
                <a:effectLst/>
                <a:latin typeface="Times New Roman" panose="02020603050405020304" pitchFamily="18" charset="0"/>
                <a:ea typeface="Times New Roman" panose="02020603050405020304" pitchFamily="18" charset="0"/>
              </a:rPr>
              <a:t>• hinnangut isiklikule valmisolekule teemaga tegelemiseks: materjali tundmine, eelneva teadustöö või erialase tööga seotus jne;</a:t>
            </a:r>
            <a:br>
              <a:rPr lang="et-EE" dirty="0">
                <a:effectLst/>
                <a:latin typeface="Times New Roman" panose="02020603050405020304" pitchFamily="18" charset="0"/>
                <a:ea typeface="Times New Roman" panose="02020603050405020304" pitchFamily="18" charset="0"/>
              </a:rPr>
            </a:br>
            <a:r>
              <a:rPr lang="et-EE" dirty="0">
                <a:effectLst/>
                <a:latin typeface="Times New Roman" panose="02020603050405020304" pitchFamily="18" charset="0"/>
                <a:ea typeface="Times New Roman" panose="02020603050405020304" pitchFamily="18" charset="0"/>
              </a:rPr>
              <a:t>• informatsiooni planeeritava töö juhendaja/juhendajate kohta.</a:t>
            </a:r>
          </a:p>
          <a:p>
            <a:pPr marL="0" indent="0">
              <a:lnSpc>
                <a:spcPct val="110000"/>
              </a:lnSpc>
              <a:buNone/>
            </a:pPr>
            <a:r>
              <a:rPr lang="et-EE" dirty="0">
                <a:latin typeface="Times New Roman" panose="02020603050405020304" pitchFamily="18" charset="0"/>
                <a:ea typeface="Times New Roman" panose="02020603050405020304" pitchFamily="18" charset="0"/>
              </a:rPr>
              <a:t>Pikkus on soovitatavalt 5 lk, kuid mitte üle 10 lk (ilma kirjanduse loeteluta). </a:t>
            </a:r>
            <a:endParaRPr lang="et-EE" dirty="0"/>
          </a:p>
        </p:txBody>
      </p:sp>
      <p:cxnSp>
        <p:nvCxnSpPr>
          <p:cNvPr id="13" name="Straight Connector 12">
            <a:extLst>
              <a:ext uri="{FF2B5EF4-FFF2-40B4-BE49-F238E27FC236}">
                <a16:creationId xmlns:a16="http://schemas.microsoft.com/office/drawing/2014/main" id="{B3121654-FB13-441C-AB60-76710D9170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34300" y="576201"/>
            <a:ext cx="0" cy="571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D2FBC79F-AE92-961D-5C68-7804FA995161}"/>
              </a:ext>
            </a:extLst>
          </p:cNvPr>
          <p:cNvPicPr>
            <a:picLocks noChangeAspect="1"/>
          </p:cNvPicPr>
          <p:nvPr/>
        </p:nvPicPr>
        <p:blipFill rotWithShape="1">
          <a:blip r:embed="rId2"/>
          <a:srcRect l="19130" r="26771" b="-2"/>
          <a:stretch/>
        </p:blipFill>
        <p:spPr>
          <a:xfrm>
            <a:off x="7885511" y="853716"/>
            <a:ext cx="4155267" cy="5150567"/>
          </a:xfrm>
          <a:prstGeom prst="rect">
            <a:avLst/>
          </a:prstGeom>
        </p:spPr>
      </p:pic>
      <p:cxnSp>
        <p:nvCxnSpPr>
          <p:cNvPr id="15" name="Straight Connector 14">
            <a:extLst>
              <a:ext uri="{FF2B5EF4-FFF2-40B4-BE49-F238E27FC236}">
                <a16:creationId xmlns:a16="http://schemas.microsoft.com/office/drawing/2014/main" id="{C58D2D3E-B980-4D6F-BBFB-DF7A3A94729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71500" y="6286500"/>
            <a:ext cx="1105479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87538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BAF395E-7D52-496C-ACDD-468AEC1ADF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56BAADB1-054E-4A82-8D07-643BD1F433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68602" y="576201"/>
            <a:ext cx="1105479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360BB92-4A71-1248-2741-7F446A129001}"/>
              </a:ext>
            </a:extLst>
          </p:cNvPr>
          <p:cNvSpPr>
            <a:spLocks noGrp="1"/>
          </p:cNvSpPr>
          <p:nvPr>
            <p:ph idx="1"/>
          </p:nvPr>
        </p:nvSpPr>
        <p:spPr>
          <a:xfrm>
            <a:off x="293916" y="571499"/>
            <a:ext cx="6249123" cy="6077777"/>
          </a:xfrm>
        </p:spPr>
        <p:txBody>
          <a:bodyPr anchor="b">
            <a:normAutofit lnSpcReduction="10000"/>
          </a:bodyPr>
          <a:lstStyle/>
          <a:p>
            <a:pPr marL="0" indent="0">
              <a:lnSpc>
                <a:spcPct val="110000"/>
              </a:lnSpc>
              <a:buNone/>
            </a:pPr>
            <a:r>
              <a:rPr lang="et-EE" sz="2600" b="1" dirty="0">
                <a:solidFill>
                  <a:srgbClr val="002060"/>
                </a:solidFill>
                <a:effectLst/>
                <a:latin typeface="Times New Roman" panose="02020603050405020304" pitchFamily="18" charset="0"/>
                <a:ea typeface="Times New Roman" panose="02020603050405020304" pitchFamily="18" charset="0"/>
              </a:rPr>
              <a:t>Sisseastumisintervjuu</a:t>
            </a:r>
            <a:r>
              <a:rPr lang="et-EE" sz="2600" dirty="0">
                <a:solidFill>
                  <a:srgbClr val="002060"/>
                </a:solidFill>
                <a:effectLst/>
                <a:latin typeface="Times New Roman" panose="02020603050405020304" pitchFamily="18" charset="0"/>
                <a:ea typeface="Times New Roman" panose="02020603050405020304" pitchFamily="18" charset="0"/>
              </a:rPr>
              <a:t> </a:t>
            </a:r>
            <a:endParaRPr lang="et-EE" sz="2600" dirty="0">
              <a:solidFill>
                <a:srgbClr val="002060"/>
              </a:solidFill>
              <a:latin typeface="Times New Roman" panose="02020603050405020304" pitchFamily="18" charset="0"/>
              <a:ea typeface="Times New Roman" panose="02020603050405020304" pitchFamily="18" charset="0"/>
            </a:endParaRPr>
          </a:p>
          <a:p>
            <a:pPr marL="0" indent="0">
              <a:lnSpc>
                <a:spcPct val="110000"/>
              </a:lnSpc>
              <a:buNone/>
            </a:pPr>
            <a:r>
              <a:rPr lang="et-EE" dirty="0">
                <a:latin typeface="Times New Roman" panose="02020603050405020304" pitchFamily="18" charset="0"/>
                <a:ea typeface="Times New Roman" panose="02020603050405020304" pitchFamily="18" charset="0"/>
              </a:rPr>
              <a:t>P</a:t>
            </a:r>
            <a:r>
              <a:rPr lang="et-EE" dirty="0">
                <a:effectLst/>
                <a:latin typeface="Times New Roman" panose="02020603050405020304" pitchFamily="18" charset="0"/>
                <a:ea typeface="Times New Roman" panose="02020603050405020304" pitchFamily="18" charset="0"/>
              </a:rPr>
              <a:t>õhineb doktoritöö kavandil ja kandidaadi CV-l. </a:t>
            </a:r>
          </a:p>
          <a:p>
            <a:pPr marL="0" indent="0">
              <a:lnSpc>
                <a:spcPct val="110000"/>
              </a:lnSpc>
              <a:buNone/>
            </a:pPr>
            <a:r>
              <a:rPr lang="et-EE" dirty="0">
                <a:effectLst/>
                <a:latin typeface="Times New Roman" panose="02020603050405020304" pitchFamily="18" charset="0"/>
                <a:ea typeface="Times New Roman" panose="02020603050405020304" pitchFamily="18" charset="0"/>
              </a:rPr>
              <a:t>Sisseastumisintervjuu küsimused võivad puudutada:</a:t>
            </a:r>
          </a:p>
          <a:p>
            <a:pPr marL="0" indent="0">
              <a:lnSpc>
                <a:spcPct val="110000"/>
              </a:lnSpc>
              <a:buNone/>
            </a:pPr>
            <a:r>
              <a:rPr lang="et-EE" dirty="0">
                <a:effectLst/>
                <a:latin typeface="Times New Roman" panose="02020603050405020304" pitchFamily="18" charset="0"/>
                <a:ea typeface="Times New Roman" panose="02020603050405020304" pitchFamily="18" charset="0"/>
              </a:rPr>
              <a:t>• kandidaadi varasemat õpi- ja töökogemust ning erialaga seotud akadeemilist tegevust (sh osalemine konverentsidel, teaduspublikatsioonid);</a:t>
            </a:r>
            <a:br>
              <a:rPr lang="et-EE" dirty="0">
                <a:effectLst/>
                <a:latin typeface="Times New Roman" panose="02020603050405020304" pitchFamily="18" charset="0"/>
                <a:ea typeface="Times New Roman" panose="02020603050405020304" pitchFamily="18" charset="0"/>
              </a:rPr>
            </a:br>
            <a:r>
              <a:rPr lang="et-EE" dirty="0">
                <a:effectLst/>
                <a:latin typeface="Times New Roman" panose="02020603050405020304" pitchFamily="18" charset="0"/>
                <a:ea typeface="Times New Roman" panose="02020603050405020304" pitchFamily="18" charset="0"/>
              </a:rPr>
              <a:t>• kandidaadi arvamusi ja ootusi akadeemiliste erialaõpingute ja teadustöö suhtes;</a:t>
            </a:r>
            <a:br>
              <a:rPr lang="et-EE" dirty="0">
                <a:effectLst/>
                <a:latin typeface="Times New Roman" panose="02020603050405020304" pitchFamily="18" charset="0"/>
                <a:ea typeface="Times New Roman" panose="02020603050405020304" pitchFamily="18" charset="0"/>
              </a:rPr>
            </a:br>
            <a:r>
              <a:rPr lang="et-EE" dirty="0">
                <a:effectLst/>
                <a:latin typeface="Times New Roman" panose="02020603050405020304" pitchFamily="18" charset="0"/>
                <a:ea typeface="Times New Roman" panose="02020603050405020304" pitchFamily="18" charset="0"/>
              </a:rPr>
              <a:t>• doktoritöö teemavaldkonna üldist tundmist;</a:t>
            </a:r>
            <a:br>
              <a:rPr lang="et-EE" dirty="0">
                <a:effectLst/>
                <a:latin typeface="Times New Roman" panose="02020603050405020304" pitchFamily="18" charset="0"/>
                <a:ea typeface="Times New Roman" panose="02020603050405020304" pitchFamily="18" charset="0"/>
              </a:rPr>
            </a:br>
            <a:r>
              <a:rPr lang="et-EE" dirty="0">
                <a:effectLst/>
                <a:latin typeface="Times New Roman" panose="02020603050405020304" pitchFamily="18" charset="0"/>
                <a:ea typeface="Times New Roman" panose="02020603050405020304" pitchFamily="18" charset="0"/>
              </a:rPr>
              <a:t>• doktoritöös planeeritud uurimismetoodika üldist tundmist;</a:t>
            </a:r>
            <a:br>
              <a:rPr lang="et-EE" dirty="0">
                <a:effectLst/>
                <a:latin typeface="Times New Roman" panose="02020603050405020304" pitchFamily="18" charset="0"/>
                <a:ea typeface="Times New Roman" panose="02020603050405020304" pitchFamily="18" charset="0"/>
              </a:rPr>
            </a:br>
            <a:r>
              <a:rPr lang="et-EE" dirty="0">
                <a:effectLst/>
                <a:latin typeface="Times New Roman" panose="02020603050405020304" pitchFamily="18" charset="0"/>
                <a:ea typeface="Times New Roman" panose="02020603050405020304" pitchFamily="18" charset="0"/>
              </a:rPr>
              <a:t>• kandidaadi motiveeritust valitud teemaga tegeleda;</a:t>
            </a:r>
            <a:br>
              <a:rPr lang="et-EE" dirty="0">
                <a:effectLst/>
                <a:latin typeface="Times New Roman" panose="02020603050405020304" pitchFamily="18" charset="0"/>
                <a:ea typeface="Times New Roman" panose="02020603050405020304" pitchFamily="18" charset="0"/>
              </a:rPr>
            </a:br>
            <a:r>
              <a:rPr lang="et-EE" dirty="0">
                <a:effectLst/>
                <a:latin typeface="Times New Roman" panose="02020603050405020304" pitchFamily="18" charset="0"/>
                <a:ea typeface="Times New Roman" panose="02020603050405020304" pitchFamily="18" charset="0"/>
              </a:rPr>
              <a:t>• erialase tööga seotud tulevikuplaane.</a:t>
            </a:r>
          </a:p>
          <a:p>
            <a:pPr marL="0" indent="0">
              <a:lnSpc>
                <a:spcPct val="110000"/>
              </a:lnSpc>
              <a:buNone/>
            </a:pPr>
            <a:endParaRPr lang="et-EE" dirty="0">
              <a:effectLst/>
              <a:latin typeface="Times New Roman" panose="02020603050405020304" pitchFamily="18" charset="0"/>
              <a:ea typeface="Times New Roman" panose="02020603050405020304" pitchFamily="18" charset="0"/>
            </a:endParaRPr>
          </a:p>
          <a:p>
            <a:pPr marL="0" indent="0">
              <a:lnSpc>
                <a:spcPct val="110000"/>
              </a:lnSpc>
              <a:buNone/>
            </a:pPr>
            <a:r>
              <a:rPr lang="et-EE" dirty="0">
                <a:effectLst/>
                <a:latin typeface="Times New Roman" panose="02020603050405020304" pitchFamily="18" charset="0"/>
                <a:ea typeface="Times New Roman" panose="02020603050405020304" pitchFamily="18" charset="0"/>
              </a:rPr>
              <a:t>Sisseastumisintervjuu kestus on kuni 30 minutit ning selle viib läbi ühiskonnateaduste instituudi doktorikraadiga õppejõududest ja teaduritest koosnev komisjon.</a:t>
            </a:r>
          </a:p>
          <a:p>
            <a:pPr>
              <a:lnSpc>
                <a:spcPct val="110000"/>
              </a:lnSpc>
            </a:pPr>
            <a:endParaRPr lang="et-EE" sz="1000" dirty="0"/>
          </a:p>
        </p:txBody>
      </p:sp>
      <p:cxnSp>
        <p:nvCxnSpPr>
          <p:cNvPr id="13" name="Straight Connector 12">
            <a:extLst>
              <a:ext uri="{FF2B5EF4-FFF2-40B4-BE49-F238E27FC236}">
                <a16:creationId xmlns:a16="http://schemas.microsoft.com/office/drawing/2014/main" id="{B3121654-FB13-441C-AB60-76710D9170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629400" y="571500"/>
            <a:ext cx="0" cy="571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C417DF7B-2B6E-B828-AD8E-5490E42CD3AD}"/>
              </a:ext>
            </a:extLst>
          </p:cNvPr>
          <p:cNvPicPr>
            <a:picLocks noChangeAspect="1"/>
          </p:cNvPicPr>
          <p:nvPr/>
        </p:nvPicPr>
        <p:blipFill>
          <a:blip r:embed="rId2"/>
          <a:stretch>
            <a:fillRect/>
          </a:stretch>
        </p:blipFill>
        <p:spPr>
          <a:xfrm>
            <a:off x="6914734" y="1074573"/>
            <a:ext cx="4705764" cy="4705764"/>
          </a:xfrm>
          <a:prstGeom prst="rect">
            <a:avLst/>
          </a:prstGeom>
        </p:spPr>
      </p:pic>
      <p:cxnSp>
        <p:nvCxnSpPr>
          <p:cNvPr id="15" name="Straight Connector 14">
            <a:extLst>
              <a:ext uri="{FF2B5EF4-FFF2-40B4-BE49-F238E27FC236}">
                <a16:creationId xmlns:a16="http://schemas.microsoft.com/office/drawing/2014/main" id="{C58D2D3E-B980-4D6F-BBFB-DF7A3A94729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71500" y="6286500"/>
            <a:ext cx="1105479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25350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BAF395E-7D52-496C-ACDD-468AEC1ADF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3A77F0-11C0-6E81-84AA-997EA1E8DA4D}"/>
              </a:ext>
            </a:extLst>
          </p:cNvPr>
          <p:cNvSpPr>
            <a:spLocks noGrp="1"/>
          </p:cNvSpPr>
          <p:nvPr>
            <p:ph type="title"/>
          </p:nvPr>
        </p:nvSpPr>
        <p:spPr>
          <a:xfrm>
            <a:off x="521208" y="786384"/>
            <a:ext cx="5567266" cy="1707775"/>
          </a:xfrm>
        </p:spPr>
        <p:txBody>
          <a:bodyPr anchor="t">
            <a:normAutofit/>
          </a:bodyPr>
          <a:lstStyle/>
          <a:p>
            <a:r>
              <a:rPr lang="et-EE" b="1" dirty="0"/>
              <a:t>Sisseastumine 2024 </a:t>
            </a:r>
          </a:p>
        </p:txBody>
      </p:sp>
      <p:cxnSp>
        <p:nvCxnSpPr>
          <p:cNvPr id="11" name="Straight Connector 10">
            <a:extLst>
              <a:ext uri="{FF2B5EF4-FFF2-40B4-BE49-F238E27FC236}">
                <a16:creationId xmlns:a16="http://schemas.microsoft.com/office/drawing/2014/main" id="{56BAADB1-054E-4A82-8D07-643BD1F433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68602" y="576201"/>
            <a:ext cx="1105479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7536D0F-E913-E45F-9684-13595128C1FD}"/>
              </a:ext>
            </a:extLst>
          </p:cNvPr>
          <p:cNvSpPr>
            <a:spLocks noGrp="1"/>
          </p:cNvSpPr>
          <p:nvPr>
            <p:ph idx="1"/>
          </p:nvPr>
        </p:nvSpPr>
        <p:spPr>
          <a:xfrm>
            <a:off x="571501" y="1930401"/>
            <a:ext cx="5467441" cy="3078479"/>
          </a:xfrm>
        </p:spPr>
        <p:txBody>
          <a:bodyPr anchor="b">
            <a:normAutofit/>
          </a:bodyPr>
          <a:lstStyle/>
          <a:p>
            <a:r>
              <a:rPr lang="et-EE" sz="2400" b="1" dirty="0"/>
              <a:t>Avalduste vastuvõtt: 1.-15. juuni  </a:t>
            </a:r>
          </a:p>
          <a:p>
            <a:r>
              <a:rPr lang="et-EE" sz="2400" b="1" dirty="0"/>
              <a:t>Sisseastumisvestlus: 1. juuli </a:t>
            </a:r>
          </a:p>
          <a:p>
            <a:r>
              <a:rPr lang="et-EE" sz="2400" b="1" dirty="0"/>
              <a:t>Vastuvõtuotsuste tähtaeg: 15. juuli  </a:t>
            </a:r>
          </a:p>
          <a:p>
            <a:r>
              <a:rPr lang="et-EE" sz="2400" b="1" dirty="0"/>
              <a:t>Õppeaasta algus: 2. september </a:t>
            </a:r>
          </a:p>
          <a:p>
            <a:pPr marL="0" indent="0">
              <a:buNone/>
            </a:pPr>
            <a:endParaRPr lang="et-EE" sz="1800" dirty="0"/>
          </a:p>
        </p:txBody>
      </p:sp>
      <p:cxnSp>
        <p:nvCxnSpPr>
          <p:cNvPr id="13" name="Straight Connector 12">
            <a:extLst>
              <a:ext uri="{FF2B5EF4-FFF2-40B4-BE49-F238E27FC236}">
                <a16:creationId xmlns:a16="http://schemas.microsoft.com/office/drawing/2014/main" id="{B3121654-FB13-441C-AB60-76710D9170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629400" y="571500"/>
            <a:ext cx="0" cy="571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56FD387F-8869-ED7D-888F-AEA64E118A78}"/>
              </a:ext>
            </a:extLst>
          </p:cNvPr>
          <p:cNvPicPr>
            <a:picLocks noChangeAspect="1"/>
          </p:cNvPicPr>
          <p:nvPr/>
        </p:nvPicPr>
        <p:blipFill>
          <a:blip r:embed="rId2"/>
          <a:stretch>
            <a:fillRect/>
          </a:stretch>
        </p:blipFill>
        <p:spPr>
          <a:xfrm>
            <a:off x="6914734" y="2021608"/>
            <a:ext cx="4705764" cy="2811694"/>
          </a:xfrm>
          <a:prstGeom prst="rect">
            <a:avLst/>
          </a:prstGeom>
        </p:spPr>
      </p:pic>
      <p:cxnSp>
        <p:nvCxnSpPr>
          <p:cNvPr id="15" name="Straight Connector 14">
            <a:extLst>
              <a:ext uri="{FF2B5EF4-FFF2-40B4-BE49-F238E27FC236}">
                <a16:creationId xmlns:a16="http://schemas.microsoft.com/office/drawing/2014/main" id="{C58D2D3E-B980-4D6F-BBFB-DF7A3A94729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71500" y="6286500"/>
            <a:ext cx="1105479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70659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514B3-BEBA-6DC9-DBC7-F7C52C5D996D}"/>
              </a:ext>
            </a:extLst>
          </p:cNvPr>
          <p:cNvSpPr>
            <a:spLocks noGrp="1"/>
          </p:cNvSpPr>
          <p:nvPr>
            <p:ph type="title"/>
          </p:nvPr>
        </p:nvSpPr>
        <p:spPr>
          <a:xfrm>
            <a:off x="235873" y="786384"/>
            <a:ext cx="5852601" cy="1707775"/>
          </a:xfrm>
        </p:spPr>
        <p:txBody>
          <a:bodyPr anchor="t">
            <a:normAutofit/>
          </a:bodyPr>
          <a:lstStyle/>
          <a:p>
            <a:r>
              <a:rPr lang="et-EE" b="1" dirty="0"/>
              <a:t>Õppekava</a:t>
            </a:r>
          </a:p>
        </p:txBody>
      </p:sp>
      <p:sp>
        <p:nvSpPr>
          <p:cNvPr id="3" name="Content Placeholder 2">
            <a:extLst>
              <a:ext uri="{FF2B5EF4-FFF2-40B4-BE49-F238E27FC236}">
                <a16:creationId xmlns:a16="http://schemas.microsoft.com/office/drawing/2014/main" id="{76197E7E-393E-7881-47BB-163C29CAA213}"/>
              </a:ext>
            </a:extLst>
          </p:cNvPr>
          <p:cNvSpPr>
            <a:spLocks noGrp="1"/>
          </p:cNvSpPr>
          <p:nvPr>
            <p:ph idx="1"/>
          </p:nvPr>
        </p:nvSpPr>
        <p:spPr>
          <a:xfrm>
            <a:off x="235875" y="1862788"/>
            <a:ext cx="6393523" cy="4428412"/>
          </a:xfrm>
        </p:spPr>
        <p:txBody>
          <a:bodyPr anchor="b">
            <a:normAutofit fontScale="85000" lnSpcReduction="20000"/>
          </a:bodyPr>
          <a:lstStyle/>
          <a:p>
            <a:pPr marL="0" indent="0">
              <a:lnSpc>
                <a:spcPct val="110000"/>
              </a:lnSpc>
              <a:buNone/>
            </a:pPr>
            <a:r>
              <a:rPr lang="fi-FI" sz="2400" dirty="0"/>
              <a:t>Doktoriõppe kava on </a:t>
            </a:r>
            <a:r>
              <a:rPr lang="fi-FI" sz="2400" b="1" dirty="0"/>
              <a:t>paindlik</a:t>
            </a:r>
            <a:r>
              <a:rPr lang="fi-FI" sz="2400" dirty="0"/>
              <a:t> ning selle koostamisel lähtutakse suuresti </a:t>
            </a:r>
            <a:r>
              <a:rPr lang="fi-FI" sz="2400" b="1" dirty="0"/>
              <a:t>doktorandi uurimisprojektist</a:t>
            </a:r>
            <a:r>
              <a:rPr lang="fi-FI" sz="2400" dirty="0"/>
              <a:t>, oskustest ja karjääriplaanidest. </a:t>
            </a:r>
            <a:endParaRPr lang="et-EE" sz="2400" dirty="0"/>
          </a:p>
          <a:p>
            <a:pPr marL="0" indent="0">
              <a:lnSpc>
                <a:spcPct val="110000"/>
              </a:lnSpc>
              <a:buNone/>
            </a:pPr>
            <a:r>
              <a:rPr lang="et-EE" sz="2400" dirty="0"/>
              <a:t>Doktoriõppe maht on </a:t>
            </a:r>
            <a:r>
              <a:rPr lang="et-EE" sz="2400" b="1" dirty="0"/>
              <a:t>240 EAP</a:t>
            </a:r>
            <a:r>
              <a:rPr lang="et-EE" sz="2400" dirty="0"/>
              <a:t>, millest doktoriõpingud moodustavad </a:t>
            </a:r>
            <a:r>
              <a:rPr lang="et-EE" sz="2400" b="1" dirty="0"/>
              <a:t>30 EAP </a:t>
            </a:r>
            <a:r>
              <a:rPr lang="et-EE" sz="2400" dirty="0"/>
              <a:t>ning  teadustöö </a:t>
            </a:r>
            <a:r>
              <a:rPr lang="et-EE" sz="2400" b="1" dirty="0"/>
              <a:t>210 EAP.</a:t>
            </a:r>
          </a:p>
          <a:p>
            <a:pPr marL="0" indent="0">
              <a:lnSpc>
                <a:spcPct val="110000"/>
              </a:lnSpc>
              <a:buNone/>
            </a:pPr>
            <a:r>
              <a:rPr lang="et-EE" sz="2400" b="1" dirty="0"/>
              <a:t>Doktoriõpingud koosnevad:</a:t>
            </a:r>
          </a:p>
          <a:p>
            <a:pPr>
              <a:lnSpc>
                <a:spcPct val="110000"/>
              </a:lnSpc>
              <a:buFont typeface="Arial" panose="020B0604020202020204" pitchFamily="34" charset="0"/>
              <a:buChar char="•"/>
            </a:pPr>
            <a:r>
              <a:rPr lang="et-EE" sz="2400" dirty="0"/>
              <a:t>Erialateadmiste moodulist (</a:t>
            </a:r>
            <a:r>
              <a:rPr lang="et-EE" sz="2400" b="1" dirty="0"/>
              <a:t>18 </a:t>
            </a:r>
            <a:r>
              <a:rPr lang="et-EE" sz="2400" b="1" dirty="0" err="1"/>
              <a:t>EAP</a:t>
            </a:r>
            <a:r>
              <a:rPr lang="et-EE" sz="2400" dirty="0"/>
              <a:t>, sh 9 </a:t>
            </a:r>
            <a:r>
              <a:rPr lang="et-EE" sz="2400" dirty="0" err="1"/>
              <a:t>EAP</a:t>
            </a:r>
            <a:r>
              <a:rPr lang="et-EE" sz="2400" dirty="0"/>
              <a:t> kohustuslikke);</a:t>
            </a:r>
          </a:p>
          <a:p>
            <a:pPr>
              <a:lnSpc>
                <a:spcPct val="110000"/>
              </a:lnSpc>
              <a:buFont typeface="Arial" panose="020B0604020202020204" pitchFamily="34" charset="0"/>
              <a:buChar char="•"/>
            </a:pPr>
            <a:r>
              <a:rPr lang="et-EE" sz="2400" dirty="0"/>
              <a:t>Ülekantavate oskuste moodulist (</a:t>
            </a:r>
            <a:r>
              <a:rPr lang="et-EE" sz="2400" b="1" dirty="0"/>
              <a:t>12 </a:t>
            </a:r>
            <a:r>
              <a:rPr lang="et-EE" sz="2400" b="1" dirty="0" err="1"/>
              <a:t>EAP</a:t>
            </a:r>
            <a:r>
              <a:rPr lang="et-EE" sz="2400" dirty="0"/>
              <a:t>), sh aine „Sissejuhatus doktoriõpingutesse sotsiaalteaduste valdkonnas“ (3 </a:t>
            </a:r>
            <a:r>
              <a:rPr lang="et-EE" sz="2400" dirty="0" err="1"/>
              <a:t>EAP</a:t>
            </a:r>
            <a:r>
              <a:rPr lang="et-EE" sz="2400" dirty="0"/>
              <a:t>) + ülikooli õppeained, doktoriõppe keskuse jm üritused</a:t>
            </a:r>
          </a:p>
        </p:txBody>
      </p:sp>
      <p:pic>
        <p:nvPicPr>
          <p:cNvPr id="4" name="Picture 3">
            <a:extLst>
              <a:ext uri="{FF2B5EF4-FFF2-40B4-BE49-F238E27FC236}">
                <a16:creationId xmlns:a16="http://schemas.microsoft.com/office/drawing/2014/main" id="{43D7F88B-CB56-E6BD-6995-1C8CDEFE258A}"/>
              </a:ext>
            </a:extLst>
          </p:cNvPr>
          <p:cNvPicPr>
            <a:picLocks noChangeAspect="1"/>
          </p:cNvPicPr>
          <p:nvPr/>
        </p:nvPicPr>
        <p:blipFill>
          <a:blip r:embed="rId2"/>
          <a:stretch>
            <a:fillRect/>
          </a:stretch>
        </p:blipFill>
        <p:spPr>
          <a:xfrm>
            <a:off x="6914734" y="1862788"/>
            <a:ext cx="4705764" cy="3129333"/>
          </a:xfrm>
          <a:prstGeom prst="rect">
            <a:avLst/>
          </a:prstGeom>
        </p:spPr>
      </p:pic>
    </p:spTree>
    <p:extLst>
      <p:ext uri="{BB962C8B-B14F-4D97-AF65-F5344CB8AC3E}">
        <p14:creationId xmlns:p14="http://schemas.microsoft.com/office/powerpoint/2010/main" val="29922668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1FD0F0B6-5415-4254-9E66-BE9C2FB05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ealkiri 1">
            <a:extLst>
              <a:ext uri="{FF2B5EF4-FFF2-40B4-BE49-F238E27FC236}">
                <a16:creationId xmlns:a16="http://schemas.microsoft.com/office/drawing/2014/main" id="{EE6E9A56-01A8-ECC0-C291-5A5D0FDA6F9A}"/>
              </a:ext>
            </a:extLst>
          </p:cNvPr>
          <p:cNvSpPr>
            <a:spLocks noGrp="1"/>
          </p:cNvSpPr>
          <p:nvPr>
            <p:ph type="ctrTitle"/>
          </p:nvPr>
        </p:nvSpPr>
        <p:spPr>
          <a:xfrm>
            <a:off x="521208" y="822960"/>
            <a:ext cx="3463784" cy="3454604"/>
          </a:xfrm>
        </p:spPr>
        <p:txBody>
          <a:bodyPr>
            <a:normAutofit/>
          </a:bodyPr>
          <a:lstStyle/>
          <a:p>
            <a:r>
              <a:rPr lang="et-EE" sz="3700"/>
              <a:t>Doktoriõppest </a:t>
            </a:r>
            <a:r>
              <a:rPr lang="et-EE" sz="3700" err="1"/>
              <a:t>ÜTIs</a:t>
            </a:r>
            <a:r>
              <a:rPr lang="et-EE" sz="3700"/>
              <a:t>: muljed ja kogemused</a:t>
            </a:r>
          </a:p>
        </p:txBody>
      </p:sp>
      <p:sp>
        <p:nvSpPr>
          <p:cNvPr id="3" name="Alapealkiri 2">
            <a:extLst>
              <a:ext uri="{FF2B5EF4-FFF2-40B4-BE49-F238E27FC236}">
                <a16:creationId xmlns:a16="http://schemas.microsoft.com/office/drawing/2014/main" id="{FB539124-B198-B768-65D0-2510DA4264C0}"/>
              </a:ext>
            </a:extLst>
          </p:cNvPr>
          <p:cNvSpPr>
            <a:spLocks noGrp="1"/>
          </p:cNvSpPr>
          <p:nvPr>
            <p:ph type="subTitle" idx="1"/>
          </p:nvPr>
        </p:nvSpPr>
        <p:spPr>
          <a:xfrm>
            <a:off x="539496" y="4446150"/>
            <a:ext cx="3474600" cy="1457405"/>
          </a:xfrm>
        </p:spPr>
        <p:txBody>
          <a:bodyPr>
            <a:normAutofit/>
          </a:bodyPr>
          <a:lstStyle/>
          <a:p>
            <a:endParaRPr lang="et-EE"/>
          </a:p>
        </p:txBody>
      </p:sp>
      <p:cxnSp>
        <p:nvCxnSpPr>
          <p:cNvPr id="32" name="Straight Connector 31">
            <a:extLst>
              <a:ext uri="{FF2B5EF4-FFF2-40B4-BE49-F238E27FC236}">
                <a16:creationId xmlns:a16="http://schemas.microsoft.com/office/drawing/2014/main" id="{8D66FEA8-8B71-461B-95A4-855374AB4C2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419600" y="571500"/>
            <a:ext cx="0" cy="571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A4B168A-A51F-4C91-A9E4-A2F203CB9D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60689" y="571500"/>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lt 4" descr="Pilt, millel on kujutatud inimene, Inimese nägu, rõivad, sein&#10;&#10;Kirjeldus on genereeritud automaatselt">
            <a:extLst>
              <a:ext uri="{FF2B5EF4-FFF2-40B4-BE49-F238E27FC236}">
                <a16:creationId xmlns:a16="http://schemas.microsoft.com/office/drawing/2014/main" id="{99AF7EE8-6940-2849-6F38-460803EFE1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7350" y="852352"/>
            <a:ext cx="6202851" cy="5148367"/>
          </a:xfrm>
          <a:prstGeom prst="rect">
            <a:avLst/>
          </a:prstGeom>
        </p:spPr>
      </p:pic>
      <p:cxnSp>
        <p:nvCxnSpPr>
          <p:cNvPr id="36" name="Straight Connector 35">
            <a:extLst>
              <a:ext uri="{FF2B5EF4-FFF2-40B4-BE49-F238E27FC236}">
                <a16:creationId xmlns:a16="http://schemas.microsoft.com/office/drawing/2014/main" id="{A5407E01-913B-484C-A03C-2C64028471C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71500" y="6286500"/>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39927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1FB87F49-2530-131E-E0EF-564EF08B4CF0}"/>
              </a:ext>
            </a:extLst>
          </p:cNvPr>
          <p:cNvSpPr>
            <a:spLocks noGrp="1"/>
          </p:cNvSpPr>
          <p:nvPr>
            <p:ph type="title"/>
          </p:nvPr>
        </p:nvSpPr>
        <p:spPr/>
        <p:txBody>
          <a:bodyPr/>
          <a:lstStyle/>
          <a:p>
            <a:r>
              <a:rPr lang="et-EE" b="1" dirty="0"/>
              <a:t>Valdkondlik doktoriõppekeskus</a:t>
            </a:r>
          </a:p>
        </p:txBody>
      </p:sp>
      <p:sp>
        <p:nvSpPr>
          <p:cNvPr id="3" name="Sisu kohatäide 2">
            <a:extLst>
              <a:ext uri="{FF2B5EF4-FFF2-40B4-BE49-F238E27FC236}">
                <a16:creationId xmlns:a16="http://schemas.microsoft.com/office/drawing/2014/main" id="{2542DAED-F925-0D05-7A0C-EACAA5DD496B}"/>
              </a:ext>
            </a:extLst>
          </p:cNvPr>
          <p:cNvSpPr>
            <a:spLocks noGrp="1"/>
          </p:cNvSpPr>
          <p:nvPr>
            <p:ph idx="1"/>
          </p:nvPr>
        </p:nvSpPr>
        <p:spPr>
          <a:xfrm>
            <a:off x="571499" y="1948070"/>
            <a:ext cx="11236188" cy="4293704"/>
          </a:xfrm>
        </p:spPr>
        <p:txBody>
          <a:bodyPr>
            <a:normAutofit fontScale="85000" lnSpcReduction="10000"/>
          </a:bodyPr>
          <a:lstStyle/>
          <a:p>
            <a:r>
              <a:rPr lang="et-EE" b="0" i="0" dirty="0">
                <a:solidFill>
                  <a:srgbClr val="212529"/>
                </a:solidFill>
                <a:effectLst/>
                <a:latin typeface="Avenir Next LT Pro" panose="020B0504020202020204" pitchFamily="34" charset="-70"/>
              </a:rPr>
              <a:t>Alates 2022/2023 õppeaastast on sotsiaalteaduste valdkonnas kaks doktoriõppe programmi ehk õppekava: </a:t>
            </a:r>
            <a:r>
              <a:rPr lang="et-EE" b="1" i="0" dirty="0">
                <a:solidFill>
                  <a:srgbClr val="212529"/>
                </a:solidFill>
                <a:effectLst/>
                <a:latin typeface="Avenir Next LT Pro" panose="020B0504020202020204" pitchFamily="34" charset="-70"/>
              </a:rPr>
              <a:t>sotsiaalteadused</a:t>
            </a:r>
            <a:r>
              <a:rPr lang="et-EE" b="0" i="0" dirty="0">
                <a:solidFill>
                  <a:srgbClr val="212529"/>
                </a:solidFill>
                <a:effectLst/>
                <a:latin typeface="Avenir Next LT Pro" panose="020B0504020202020204" pitchFamily="34" charset="-70"/>
              </a:rPr>
              <a:t> ja haridusteadused, millel saab õppida kokku üheksal erialal – majandusteadus, ärijuhtimine, õigusteadus, politoloogia, psühholoogia, </a:t>
            </a:r>
            <a:r>
              <a:rPr lang="et-EE" b="1" i="0" dirty="0">
                <a:solidFill>
                  <a:srgbClr val="212529"/>
                </a:solidFill>
                <a:effectLst/>
                <a:latin typeface="Avenir Next LT Pro" panose="020B0504020202020204" pitchFamily="34" charset="-70"/>
              </a:rPr>
              <a:t>sotsioloogia, meedia ja kommunikatsioon</a:t>
            </a:r>
            <a:r>
              <a:rPr lang="et-EE" b="0" i="0" dirty="0">
                <a:solidFill>
                  <a:srgbClr val="212529"/>
                </a:solidFill>
                <a:effectLst/>
                <a:latin typeface="Avenir Next LT Pro" panose="020B0504020202020204" pitchFamily="34" charset="-70"/>
              </a:rPr>
              <a:t>, haridusteadus, loodusteaduslik haridus</a:t>
            </a:r>
          </a:p>
          <a:p>
            <a:r>
              <a:rPr lang="et-EE" b="1" i="0" dirty="0">
                <a:solidFill>
                  <a:srgbClr val="212529"/>
                </a:solidFill>
                <a:effectLst/>
                <a:latin typeface="Avenir Next LT Pro" panose="020B0504020202020204" pitchFamily="34" charset="-70"/>
              </a:rPr>
              <a:t>Infotund eesti keeles 17. aprillil kell 11-12</a:t>
            </a:r>
            <a:r>
              <a:rPr lang="et-EE" b="0" i="0" dirty="0">
                <a:solidFill>
                  <a:srgbClr val="212529"/>
                </a:solidFill>
                <a:effectLst/>
                <a:latin typeface="Avenir Next LT Pro" panose="020B0504020202020204" pitchFamily="34" charset="-70"/>
              </a:rPr>
              <a:t> toimub </a:t>
            </a:r>
            <a:r>
              <a:rPr lang="et-EE" b="1" i="0" dirty="0" err="1">
                <a:solidFill>
                  <a:srgbClr val="212529"/>
                </a:solidFill>
                <a:effectLst/>
                <a:latin typeface="Avenir Next LT Pro" panose="020B0504020202020204" pitchFamily="34" charset="-70"/>
              </a:rPr>
              <a:t>Teamsis</a:t>
            </a:r>
            <a:r>
              <a:rPr lang="et-EE" i="0" dirty="0">
                <a:solidFill>
                  <a:srgbClr val="212529"/>
                </a:solidFill>
                <a:effectLst/>
                <a:latin typeface="Avenir Next LT Pro" panose="020B0504020202020204" pitchFamily="34" charset="-70"/>
              </a:rPr>
              <a:t>, ilma eelregistreerumiseta</a:t>
            </a:r>
            <a:r>
              <a:rPr lang="et-EE" b="0" i="0" dirty="0">
                <a:solidFill>
                  <a:srgbClr val="212529"/>
                </a:solidFill>
                <a:effectLst/>
                <a:latin typeface="Avenir Next LT Pro" panose="020B0504020202020204" pitchFamily="34" charset="-70"/>
              </a:rPr>
              <a:t>, vt linki: </a:t>
            </a:r>
            <a:r>
              <a:rPr lang="et-EE" dirty="0">
                <a:hlinkClick r:id="rId2"/>
              </a:rPr>
              <a:t>Doktoriõppesse sisseastumise infotund sotsiaalteaduste valdkonnas | Sotsiaalteaduste valdkond (ut.ee) </a:t>
            </a:r>
            <a:r>
              <a:rPr lang="et-EE" dirty="0">
                <a:solidFill>
                  <a:srgbClr val="212529"/>
                </a:solidFill>
                <a:latin typeface="Avenir Next LT Pro" panose="020B0504020202020204" pitchFamily="34" charset="-70"/>
                <a:sym typeface="Wingdings" panose="05000000000000000000" pitchFamily="2" charset="2"/>
              </a:rPr>
              <a:t>VÕI</a:t>
            </a:r>
            <a:r>
              <a:rPr lang="et-EE" b="0" i="0" dirty="0">
                <a:solidFill>
                  <a:srgbClr val="212529"/>
                </a:solidFill>
                <a:effectLst/>
                <a:latin typeface="Avenir Next LT Pro" panose="020B0504020202020204" pitchFamily="34" charset="-70"/>
              </a:rPr>
              <a:t> mine Sotsiaalteaduste valdkond </a:t>
            </a:r>
            <a:r>
              <a:rPr lang="et-EE" b="0" i="0" dirty="0">
                <a:solidFill>
                  <a:srgbClr val="212529"/>
                </a:solidFill>
                <a:effectLst/>
                <a:latin typeface="Avenir Next LT Pro" panose="020B0504020202020204" pitchFamily="34" charset="-70"/>
                <a:sym typeface="Wingdings" panose="05000000000000000000" pitchFamily="2" charset="2"/>
              </a:rPr>
              <a:t> Üritused  </a:t>
            </a:r>
            <a:r>
              <a:rPr lang="de-DE" b="0" i="0" dirty="0" err="1">
                <a:solidFill>
                  <a:srgbClr val="212529"/>
                </a:solidFill>
                <a:effectLst/>
                <a:latin typeface="Avenir Next LT Pro" panose="020B0504020202020204" pitchFamily="34" charset="-70"/>
              </a:rPr>
              <a:t>Doktoriõppesse</a:t>
            </a:r>
            <a:r>
              <a:rPr lang="de-DE" b="0" i="0" dirty="0">
                <a:solidFill>
                  <a:srgbClr val="212529"/>
                </a:solidFill>
                <a:effectLst/>
                <a:latin typeface="Avenir Next LT Pro" panose="020B0504020202020204" pitchFamily="34" charset="-70"/>
              </a:rPr>
              <a:t> </a:t>
            </a:r>
            <a:r>
              <a:rPr lang="de-DE" b="0" i="0" dirty="0" err="1">
                <a:solidFill>
                  <a:srgbClr val="212529"/>
                </a:solidFill>
                <a:effectLst/>
                <a:latin typeface="Avenir Next LT Pro" panose="020B0504020202020204" pitchFamily="34" charset="-70"/>
              </a:rPr>
              <a:t>sisseastumise</a:t>
            </a:r>
            <a:r>
              <a:rPr lang="de-DE" b="0" i="0" dirty="0">
                <a:solidFill>
                  <a:srgbClr val="212529"/>
                </a:solidFill>
                <a:effectLst/>
                <a:latin typeface="Avenir Next LT Pro" panose="020B0504020202020204" pitchFamily="34" charset="-70"/>
              </a:rPr>
              <a:t> </a:t>
            </a:r>
            <a:r>
              <a:rPr lang="de-DE" b="0" i="0" dirty="0" err="1">
                <a:solidFill>
                  <a:srgbClr val="212529"/>
                </a:solidFill>
                <a:effectLst/>
                <a:latin typeface="Avenir Next LT Pro" panose="020B0504020202020204" pitchFamily="34" charset="-70"/>
              </a:rPr>
              <a:t>infotund</a:t>
            </a:r>
            <a:endParaRPr lang="et-EE" b="0" i="0" dirty="0">
              <a:solidFill>
                <a:srgbClr val="212529"/>
              </a:solidFill>
              <a:effectLst/>
              <a:latin typeface="Avenir Next LT Pro" panose="020B0504020202020204" pitchFamily="34" charset="-70"/>
            </a:endParaRPr>
          </a:p>
          <a:p>
            <a:pPr lvl="1">
              <a:buFont typeface="Arial" panose="020B0604020202020204" pitchFamily="34" charset="0"/>
              <a:buChar char="•"/>
            </a:pPr>
            <a:r>
              <a:rPr lang="et-EE" b="0" i="0" dirty="0">
                <a:solidFill>
                  <a:srgbClr val="212529"/>
                </a:solidFill>
                <a:effectLst/>
                <a:latin typeface="Rubik"/>
              </a:rPr>
              <a:t>miks tulla doktoriõppesse; mis erialasid õppida saab</a:t>
            </a:r>
          </a:p>
          <a:p>
            <a:pPr lvl="1">
              <a:buFont typeface="Arial" panose="020B0604020202020204" pitchFamily="34" charset="0"/>
              <a:buChar char="•"/>
            </a:pPr>
            <a:r>
              <a:rPr lang="et-EE" b="0" i="0" dirty="0">
                <a:solidFill>
                  <a:srgbClr val="212529"/>
                </a:solidFill>
                <a:effectLst/>
                <a:latin typeface="Rubik"/>
              </a:rPr>
              <a:t>mis tingimustel toimub vastuvõtt; vajalikud dokumendid</a:t>
            </a:r>
          </a:p>
          <a:p>
            <a:pPr lvl="1">
              <a:buFont typeface="Arial" panose="020B0604020202020204" pitchFamily="34" charset="0"/>
              <a:buChar char="•"/>
            </a:pPr>
            <a:r>
              <a:rPr lang="et-EE" b="0" i="0" dirty="0">
                <a:solidFill>
                  <a:srgbClr val="212529"/>
                </a:solidFill>
                <a:effectLst/>
                <a:latin typeface="Rubik"/>
              </a:rPr>
              <a:t>doktoritöö teema valik</a:t>
            </a:r>
          </a:p>
          <a:p>
            <a:pPr lvl="1">
              <a:buFont typeface="Arial" panose="020B0604020202020204" pitchFamily="34" charset="0"/>
              <a:buChar char="•"/>
            </a:pPr>
            <a:r>
              <a:rPr lang="et-EE" b="0" i="0" dirty="0">
                <a:solidFill>
                  <a:srgbClr val="212529"/>
                </a:solidFill>
                <a:effectLst/>
                <a:latin typeface="Rubik"/>
              </a:rPr>
              <a:t>teadmussiirde doktorantuur</a:t>
            </a:r>
          </a:p>
          <a:p>
            <a:pPr lvl="1">
              <a:buFont typeface="Arial" panose="020B0604020202020204" pitchFamily="34" charset="0"/>
              <a:buChar char="•"/>
            </a:pPr>
            <a:r>
              <a:rPr lang="et-EE" b="0" i="0" dirty="0">
                <a:solidFill>
                  <a:srgbClr val="212529"/>
                </a:solidFill>
                <a:effectLst/>
                <a:latin typeface="Rubik"/>
              </a:rPr>
              <a:t>mis saab peale vastuvõtu otsust</a:t>
            </a:r>
          </a:p>
          <a:p>
            <a:pPr lvl="1">
              <a:buFont typeface="Arial" panose="020B0604020202020204" pitchFamily="34" charset="0"/>
              <a:buChar char="•"/>
            </a:pPr>
            <a:r>
              <a:rPr lang="et-EE" dirty="0">
                <a:solidFill>
                  <a:srgbClr val="212529"/>
                </a:solidFill>
                <a:latin typeface="Rubik"/>
              </a:rPr>
              <a:t>k</a:t>
            </a:r>
            <a:r>
              <a:rPr lang="et-EE" b="0" i="0" dirty="0">
                <a:solidFill>
                  <a:srgbClr val="212529"/>
                </a:solidFill>
                <a:effectLst/>
                <a:latin typeface="Rubik"/>
              </a:rPr>
              <a:t>üsimustele </a:t>
            </a:r>
            <a:r>
              <a:rPr lang="et-EE" dirty="0">
                <a:solidFill>
                  <a:srgbClr val="212529"/>
                </a:solidFill>
                <a:latin typeface="Rubik"/>
              </a:rPr>
              <a:t>v</a:t>
            </a:r>
            <a:r>
              <a:rPr lang="et-EE" b="0" i="0" dirty="0">
                <a:solidFill>
                  <a:srgbClr val="212529"/>
                </a:solidFill>
                <a:effectLst/>
                <a:latin typeface="Rubik"/>
              </a:rPr>
              <a:t>astavad teadusprodekaan Mihkel </a:t>
            </a:r>
            <a:r>
              <a:rPr lang="et-EE" b="0" i="0" dirty="0" err="1">
                <a:solidFill>
                  <a:srgbClr val="212529"/>
                </a:solidFill>
                <a:effectLst/>
                <a:latin typeface="Rubik"/>
              </a:rPr>
              <a:t>Solvak</a:t>
            </a:r>
            <a:r>
              <a:rPr lang="et-EE" b="0" i="0" dirty="0">
                <a:solidFill>
                  <a:srgbClr val="212529"/>
                </a:solidFill>
                <a:effectLst/>
                <a:latin typeface="Rubik"/>
              </a:rPr>
              <a:t> ja teadus-arenduskorralduse peaspetsialist Leana Lahesoo</a:t>
            </a:r>
          </a:p>
        </p:txBody>
      </p:sp>
    </p:spTree>
    <p:extLst>
      <p:ext uri="{BB962C8B-B14F-4D97-AF65-F5344CB8AC3E}">
        <p14:creationId xmlns:p14="http://schemas.microsoft.com/office/powerpoint/2010/main" val="24824057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60220DBA-8988-4873-8FCD-3FFAC3CF1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lt 4" descr="Pilt, millel on kujutatud tekst, laud, sein, toas&#10;&#10;Kirjeldus on genereeritud automaatselt">
            <a:extLst>
              <a:ext uri="{FF2B5EF4-FFF2-40B4-BE49-F238E27FC236}">
                <a16:creationId xmlns:a16="http://schemas.microsoft.com/office/drawing/2014/main" id="{56455867-44EA-78CA-599B-F43EF022C8CC}"/>
              </a:ext>
            </a:extLst>
          </p:cNvPr>
          <p:cNvPicPr>
            <a:picLocks noChangeAspect="1"/>
          </p:cNvPicPr>
          <p:nvPr/>
        </p:nvPicPr>
        <p:blipFill rotWithShape="1">
          <a:blip r:embed="rId2">
            <a:extLst>
              <a:ext uri="{28A0092B-C50C-407E-A947-70E740481C1C}">
                <a14:useLocalDpi xmlns:a14="http://schemas.microsoft.com/office/drawing/2010/main" val="0"/>
              </a:ext>
            </a:extLst>
          </a:blip>
          <a:srcRect t="25000"/>
          <a:stretch/>
        </p:blipFill>
        <p:spPr>
          <a:xfrm>
            <a:off x="20" y="10"/>
            <a:ext cx="12191980" cy="6857990"/>
          </a:xfrm>
          <a:prstGeom prst="rect">
            <a:avLst/>
          </a:prstGeom>
        </p:spPr>
      </p:pic>
      <p:sp>
        <p:nvSpPr>
          <p:cNvPr id="30" name="Rectangle 29">
            <a:extLst>
              <a:ext uri="{FF2B5EF4-FFF2-40B4-BE49-F238E27FC236}">
                <a16:creationId xmlns:a16="http://schemas.microsoft.com/office/drawing/2014/main" id="{0201E0F5-610E-4FD9-AB5E-070695DB10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90322" y="1290319"/>
            <a:ext cx="6858002" cy="4277360"/>
          </a:xfrm>
          <a:prstGeom prst="rect">
            <a:avLst/>
          </a:prstGeom>
          <a:gradFill flip="none" rotWithShape="1">
            <a:gsLst>
              <a:gs pos="0">
                <a:srgbClr val="000000">
                  <a:alpha val="0"/>
                </a:srgbClr>
              </a:gs>
              <a:gs pos="43000">
                <a:srgbClr val="000000">
                  <a:alpha val="23000"/>
                </a:srgbClr>
              </a:gs>
              <a:gs pos="100000">
                <a:srgbClr val="000000">
                  <a:alpha val="36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7BCAA0D-5EB2-4E14-BDFE-07A3F3504F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780937" y="446946"/>
            <a:ext cx="6858002" cy="5964106"/>
          </a:xfrm>
          <a:prstGeom prst="rect">
            <a:avLst/>
          </a:prstGeom>
          <a:gradFill flip="none" rotWithShape="1">
            <a:gsLst>
              <a:gs pos="0">
                <a:srgbClr val="000000">
                  <a:alpha val="0"/>
                </a:srgbClr>
              </a:gs>
              <a:gs pos="49000">
                <a:srgbClr val="000000">
                  <a:alpha val="23000"/>
                </a:srgbClr>
              </a:gs>
              <a:gs pos="100000">
                <a:srgbClr val="000000">
                  <a:alpha val="41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ealkiri 1">
            <a:extLst>
              <a:ext uri="{FF2B5EF4-FFF2-40B4-BE49-F238E27FC236}">
                <a16:creationId xmlns:a16="http://schemas.microsoft.com/office/drawing/2014/main" id="{B23B8B0F-2E6D-66E5-B824-422AE537FEEC}"/>
              </a:ext>
            </a:extLst>
          </p:cNvPr>
          <p:cNvSpPr>
            <a:spLocks noGrp="1"/>
          </p:cNvSpPr>
          <p:nvPr>
            <p:ph type="ctrTitle"/>
          </p:nvPr>
        </p:nvSpPr>
        <p:spPr>
          <a:xfrm>
            <a:off x="5604111" y="1872363"/>
            <a:ext cx="6057898" cy="4135529"/>
          </a:xfrm>
        </p:spPr>
        <p:txBody>
          <a:bodyPr anchor="b">
            <a:normAutofit/>
          </a:bodyPr>
          <a:lstStyle/>
          <a:p>
            <a:pPr algn="r"/>
            <a:r>
              <a:rPr lang="et-EE" sz="6000">
                <a:solidFill>
                  <a:srgbClr val="FFFFFF"/>
                </a:solidFill>
              </a:rPr>
              <a:t>Doktoriõpe ÜTIs</a:t>
            </a:r>
          </a:p>
        </p:txBody>
      </p:sp>
      <p:sp>
        <p:nvSpPr>
          <p:cNvPr id="3" name="Alapealkiri 2">
            <a:extLst>
              <a:ext uri="{FF2B5EF4-FFF2-40B4-BE49-F238E27FC236}">
                <a16:creationId xmlns:a16="http://schemas.microsoft.com/office/drawing/2014/main" id="{39E0C054-E6EB-AAA6-4407-3B959082B19D}"/>
              </a:ext>
            </a:extLst>
          </p:cNvPr>
          <p:cNvSpPr>
            <a:spLocks noGrp="1"/>
          </p:cNvSpPr>
          <p:nvPr>
            <p:ph type="subTitle" idx="1"/>
          </p:nvPr>
        </p:nvSpPr>
        <p:spPr>
          <a:xfrm>
            <a:off x="571502" y="917843"/>
            <a:ext cx="6119968" cy="858747"/>
          </a:xfrm>
        </p:spPr>
        <p:txBody>
          <a:bodyPr anchor="t">
            <a:normAutofit/>
          </a:bodyPr>
          <a:lstStyle/>
          <a:p>
            <a:endParaRPr lang="et-EE">
              <a:solidFill>
                <a:srgbClr val="FFFFFF"/>
              </a:solidFill>
            </a:endParaRPr>
          </a:p>
        </p:txBody>
      </p:sp>
      <p:cxnSp>
        <p:nvCxnSpPr>
          <p:cNvPr id="34" name="Straight Connector 33">
            <a:extLst>
              <a:ext uri="{FF2B5EF4-FFF2-40B4-BE49-F238E27FC236}">
                <a16:creationId xmlns:a16="http://schemas.microsoft.com/office/drawing/2014/main" id="{3A8CB1B5-064D-4590-A7F2-70C604854D3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65874" y="571500"/>
            <a:ext cx="11060262"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5C0F619-4F98-49B2-B92F-39B242F38F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65874" y="6287848"/>
            <a:ext cx="11060263"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34722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0220DBA-8988-4873-8FCD-3FFAC3CF1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lt 4" descr="Pilt, millel on kujutatud tekst, sein, toas, punane&#10;&#10;Kirjeldus on genereeritud automaatselt">
            <a:extLst>
              <a:ext uri="{FF2B5EF4-FFF2-40B4-BE49-F238E27FC236}">
                <a16:creationId xmlns:a16="http://schemas.microsoft.com/office/drawing/2014/main" id="{7724CFDC-A1DE-CFAE-9E88-DC5293DDC5C9}"/>
              </a:ext>
            </a:extLst>
          </p:cNvPr>
          <p:cNvPicPr>
            <a:picLocks noChangeAspect="1"/>
          </p:cNvPicPr>
          <p:nvPr/>
        </p:nvPicPr>
        <p:blipFill rotWithShape="1">
          <a:blip r:embed="rId2">
            <a:alphaModFix amt="60000"/>
            <a:extLst>
              <a:ext uri="{28A0092B-C50C-407E-A947-70E740481C1C}">
                <a14:useLocalDpi xmlns:a14="http://schemas.microsoft.com/office/drawing/2010/main" val="0"/>
              </a:ext>
            </a:extLst>
          </a:blip>
          <a:srcRect t="4953" b="3954"/>
          <a:stretch/>
        </p:blipFill>
        <p:spPr>
          <a:xfrm>
            <a:off x="20" y="10"/>
            <a:ext cx="12191980" cy="6857990"/>
          </a:xfrm>
          <a:prstGeom prst="rect">
            <a:avLst/>
          </a:prstGeom>
        </p:spPr>
      </p:pic>
      <p:sp>
        <p:nvSpPr>
          <p:cNvPr id="2" name="Pealkiri 1">
            <a:extLst>
              <a:ext uri="{FF2B5EF4-FFF2-40B4-BE49-F238E27FC236}">
                <a16:creationId xmlns:a16="http://schemas.microsoft.com/office/drawing/2014/main" id="{5DDA9704-EDAA-0595-8524-AA2426B59EEB}"/>
              </a:ext>
            </a:extLst>
          </p:cNvPr>
          <p:cNvSpPr>
            <a:spLocks noGrp="1"/>
          </p:cNvSpPr>
          <p:nvPr>
            <p:ph type="ctrTitle"/>
          </p:nvPr>
        </p:nvSpPr>
        <p:spPr>
          <a:xfrm>
            <a:off x="521208" y="4819615"/>
            <a:ext cx="6817836" cy="1264936"/>
          </a:xfrm>
        </p:spPr>
        <p:txBody>
          <a:bodyPr anchor="ctr">
            <a:normAutofit/>
          </a:bodyPr>
          <a:lstStyle/>
          <a:p>
            <a:r>
              <a:rPr lang="et-EE" sz="4100" b="1" dirty="0">
                <a:solidFill>
                  <a:srgbClr val="FFFFFF"/>
                </a:solidFill>
              </a:rPr>
              <a:t>Uurimisteemad</a:t>
            </a:r>
            <a:br>
              <a:rPr lang="et-EE" sz="4100" b="1" dirty="0">
                <a:solidFill>
                  <a:srgbClr val="FFFFFF"/>
                </a:solidFill>
              </a:rPr>
            </a:br>
            <a:r>
              <a:rPr lang="et-EE" sz="4100" b="1" dirty="0">
                <a:solidFill>
                  <a:srgbClr val="FFFFFF"/>
                </a:solidFill>
              </a:rPr>
              <a:t>sotsioloogia erialal</a:t>
            </a:r>
            <a:endParaRPr lang="et-EE" sz="4100" dirty="0">
              <a:solidFill>
                <a:srgbClr val="FFFFFF"/>
              </a:solidFill>
            </a:endParaRPr>
          </a:p>
        </p:txBody>
      </p:sp>
      <p:sp>
        <p:nvSpPr>
          <p:cNvPr id="3" name="Alapealkiri 2">
            <a:extLst>
              <a:ext uri="{FF2B5EF4-FFF2-40B4-BE49-F238E27FC236}">
                <a16:creationId xmlns:a16="http://schemas.microsoft.com/office/drawing/2014/main" id="{CBBFBCFA-1604-D3AD-C606-73BD74A15B73}"/>
              </a:ext>
            </a:extLst>
          </p:cNvPr>
          <p:cNvSpPr>
            <a:spLocks noGrp="1"/>
          </p:cNvSpPr>
          <p:nvPr>
            <p:ph type="subTitle" idx="1"/>
          </p:nvPr>
        </p:nvSpPr>
        <p:spPr>
          <a:xfrm>
            <a:off x="8142516" y="4901919"/>
            <a:ext cx="3483615" cy="1100329"/>
          </a:xfrm>
        </p:spPr>
        <p:txBody>
          <a:bodyPr anchor="ctr">
            <a:normAutofit/>
          </a:bodyPr>
          <a:lstStyle/>
          <a:p>
            <a:endParaRPr lang="et-EE" sz="1600">
              <a:solidFill>
                <a:srgbClr val="FFFFFF"/>
              </a:solidFill>
            </a:endParaRPr>
          </a:p>
        </p:txBody>
      </p:sp>
      <p:cxnSp>
        <p:nvCxnSpPr>
          <p:cNvPr id="12" name="Straight Connector 11">
            <a:extLst>
              <a:ext uri="{FF2B5EF4-FFF2-40B4-BE49-F238E27FC236}">
                <a16:creationId xmlns:a16="http://schemas.microsoft.com/office/drawing/2014/main" id="{F1981B13-F880-47D1-BA19-C2C84FC7545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65869" y="4610607"/>
            <a:ext cx="11054799"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9889C86-81F5-4E2B-A1BF-3DC57716B53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34300" y="4614653"/>
            <a:ext cx="0" cy="1674861"/>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D1651B2-663F-4ED2-A7D2-9D74A5DFD19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61819" y="6289514"/>
            <a:ext cx="11054799"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40086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5D28D120-1389-4B3F-BECB-0949DCCAC7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82" y="0"/>
            <a:ext cx="1219878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11F89DA-ECE9-7826-49CB-80891BE42F20}"/>
              </a:ext>
            </a:extLst>
          </p:cNvPr>
          <p:cNvSpPr>
            <a:spLocks noGrp="1"/>
          </p:cNvSpPr>
          <p:nvPr>
            <p:ph type="title"/>
          </p:nvPr>
        </p:nvSpPr>
        <p:spPr>
          <a:xfrm>
            <a:off x="113490" y="571499"/>
            <a:ext cx="4102909" cy="2880499"/>
          </a:xfrm>
        </p:spPr>
        <p:txBody>
          <a:bodyPr anchor="t">
            <a:normAutofit/>
          </a:bodyPr>
          <a:lstStyle/>
          <a:p>
            <a:r>
              <a:rPr lang="et-EE" b="1" dirty="0"/>
              <a:t>„Riigikaitsesse panustajate muutuv profiil </a:t>
            </a:r>
            <a:br>
              <a:rPr lang="et-EE" b="1" dirty="0"/>
            </a:br>
            <a:r>
              <a:rPr lang="et-EE" b="1" dirty="0"/>
              <a:t>ja vajadused“</a:t>
            </a:r>
            <a:endParaRPr lang="et-EE" dirty="0"/>
          </a:p>
        </p:txBody>
      </p:sp>
      <p:cxnSp>
        <p:nvCxnSpPr>
          <p:cNvPr id="24" name="Straight Connector 23">
            <a:extLst>
              <a:ext uri="{FF2B5EF4-FFF2-40B4-BE49-F238E27FC236}">
                <a16:creationId xmlns:a16="http://schemas.microsoft.com/office/drawing/2014/main" id="{D927055D-9ECF-487E-91DD-FFA84AB92DB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71333" y="571500"/>
            <a:ext cx="1105479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58E7816B-E42F-352C-E0E4-55AF489B4C2D}"/>
              </a:ext>
            </a:extLst>
          </p:cNvPr>
          <p:cNvPicPr>
            <a:picLocks noChangeAspect="1"/>
          </p:cNvPicPr>
          <p:nvPr/>
        </p:nvPicPr>
        <p:blipFill>
          <a:blip r:embed="rId2"/>
          <a:stretch>
            <a:fillRect/>
          </a:stretch>
        </p:blipFill>
        <p:spPr>
          <a:xfrm>
            <a:off x="113490" y="3666881"/>
            <a:ext cx="3993713" cy="2366275"/>
          </a:xfrm>
          <a:prstGeom prst="rect">
            <a:avLst/>
          </a:prstGeom>
        </p:spPr>
      </p:pic>
      <p:sp>
        <p:nvSpPr>
          <p:cNvPr id="3" name="Content Placeholder 2">
            <a:extLst>
              <a:ext uri="{FF2B5EF4-FFF2-40B4-BE49-F238E27FC236}">
                <a16:creationId xmlns:a16="http://schemas.microsoft.com/office/drawing/2014/main" id="{B6EEA6FA-4501-44D8-C377-952962D098B9}"/>
              </a:ext>
            </a:extLst>
          </p:cNvPr>
          <p:cNvSpPr>
            <a:spLocks noGrp="1"/>
          </p:cNvSpPr>
          <p:nvPr>
            <p:ph idx="1"/>
          </p:nvPr>
        </p:nvSpPr>
        <p:spPr>
          <a:xfrm>
            <a:off x="4931765" y="989350"/>
            <a:ext cx="6972998" cy="5714998"/>
          </a:xfrm>
        </p:spPr>
        <p:txBody>
          <a:bodyPr anchor="t">
            <a:normAutofit/>
          </a:bodyPr>
          <a:lstStyle/>
          <a:p>
            <a:pPr marL="0" indent="0">
              <a:buNone/>
            </a:pPr>
            <a:r>
              <a:rPr lang="et-EE" dirty="0"/>
              <a:t>Teema on seotud uurimisprojektiga „Kaitsealase teadus- ja arendustegevuse üldpädevuse „Ressursihaldus“ arendamine ja hoidmine“ (2022-2026; vastutav täitja prof Kairi Kasearu).</a:t>
            </a:r>
          </a:p>
          <a:p>
            <a:pPr marL="0" indent="0">
              <a:buNone/>
            </a:pPr>
            <a:r>
              <a:rPr lang="et-EE" dirty="0"/>
              <a:t> Doktoritöö fookuses on tegevteenistusse astumine, teenistusega rahulolu ja teenistusest lahkumine, lahatuna Eesti riigikaitsemudeli, demograafilise olukorra ja laiemate sotsiaalsete muutuste kontekstis.</a:t>
            </a:r>
          </a:p>
          <a:p>
            <a:pPr marL="0" indent="0">
              <a:buNone/>
            </a:pPr>
            <a:endParaRPr lang="et-EE" b="1" dirty="0"/>
          </a:p>
          <a:p>
            <a:pPr marL="0" indent="0">
              <a:buNone/>
            </a:pPr>
            <a:r>
              <a:rPr lang="et-EE" b="1" dirty="0"/>
              <a:t>Juhendaja: professor Kairi Kasearu (</a:t>
            </a:r>
            <a:r>
              <a:rPr lang="et-EE" b="1" dirty="0">
                <a:hlinkClick r:id="rId3"/>
              </a:rPr>
              <a:t>kairi.kasearu@ut.ee</a:t>
            </a:r>
            <a:r>
              <a:rPr lang="et-EE" b="1" dirty="0"/>
              <a:t>) </a:t>
            </a:r>
          </a:p>
          <a:p>
            <a:endParaRPr lang="et-EE" sz="1800" dirty="0"/>
          </a:p>
        </p:txBody>
      </p:sp>
      <p:cxnSp>
        <p:nvCxnSpPr>
          <p:cNvPr id="26" name="Straight Connector 25">
            <a:extLst>
              <a:ext uri="{FF2B5EF4-FFF2-40B4-BE49-F238E27FC236}">
                <a16:creationId xmlns:a16="http://schemas.microsoft.com/office/drawing/2014/main" id="{F0DC1883-8AF7-483D-9074-3C6D8AF575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71500" y="6286500"/>
            <a:ext cx="1105479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CF89D75-E5AC-4C45-9D87-228849A4C7A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422916" y="571500"/>
            <a:ext cx="0" cy="571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7325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3ACB5-C707-6DD0-AFE5-4E38A93301E5}"/>
              </a:ext>
            </a:extLst>
          </p:cNvPr>
          <p:cNvSpPr>
            <a:spLocks noGrp="1"/>
          </p:cNvSpPr>
          <p:nvPr>
            <p:ph type="title"/>
          </p:nvPr>
        </p:nvSpPr>
        <p:spPr>
          <a:xfrm>
            <a:off x="188843" y="689289"/>
            <a:ext cx="11887200" cy="1084101"/>
          </a:xfrm>
        </p:spPr>
        <p:txBody>
          <a:bodyPr>
            <a:normAutofit/>
          </a:bodyPr>
          <a:lstStyle/>
          <a:p>
            <a:pPr algn="ctr"/>
            <a:r>
              <a:rPr lang="fi-FI" sz="3200" b="1" dirty="0"/>
              <a:t>„Koosloome teed kestliku ülemineku saavutamiseks kohalike omavalitsuste ja kodanikualgatuste koostöö kaudu“</a:t>
            </a:r>
            <a:endParaRPr lang="et-EE" sz="3200" dirty="0"/>
          </a:p>
        </p:txBody>
      </p:sp>
      <p:sp>
        <p:nvSpPr>
          <p:cNvPr id="3" name="Content Placeholder 2">
            <a:extLst>
              <a:ext uri="{FF2B5EF4-FFF2-40B4-BE49-F238E27FC236}">
                <a16:creationId xmlns:a16="http://schemas.microsoft.com/office/drawing/2014/main" id="{9CB2BBC7-1FAB-3ED3-600C-81DE874B4AC3}"/>
              </a:ext>
            </a:extLst>
          </p:cNvPr>
          <p:cNvSpPr>
            <a:spLocks noGrp="1"/>
          </p:cNvSpPr>
          <p:nvPr>
            <p:ph idx="1"/>
          </p:nvPr>
        </p:nvSpPr>
        <p:spPr>
          <a:xfrm>
            <a:off x="188843" y="2075688"/>
            <a:ext cx="11618844" cy="4265477"/>
          </a:xfrm>
        </p:spPr>
        <p:txBody>
          <a:bodyPr>
            <a:normAutofit fontScale="92500" lnSpcReduction="10000"/>
          </a:bodyPr>
          <a:lstStyle/>
          <a:p>
            <a:pPr marL="0" indent="0">
              <a:buNone/>
            </a:pPr>
            <a:r>
              <a:rPr lang="fi-FI" dirty="0"/>
              <a:t>Teema on seotud Horizon projektiga CO-SUSTAIN </a:t>
            </a:r>
            <a:r>
              <a:rPr lang="et-EE" dirty="0"/>
              <a:t>. </a:t>
            </a:r>
          </a:p>
          <a:p>
            <a:pPr marL="0" indent="0">
              <a:buNone/>
            </a:pPr>
            <a:r>
              <a:rPr lang="et-EE" dirty="0"/>
              <a:t>Projekti raames on võimalik uurida, kuidas kliimamuutuste kontekstis kujundada koostööd ja leida uudne võimutasakaal, kogukonnaliikmete-kogukondade ning kliimamuutustega tegelevate institutsioonide vahel viisil, et kogukonnad püsivad muutustes toimevõimekate osalejatena, vastutajatena ja kogukonnapõhiste lahenduste kujundajatena ning institutsioonid kujundavad ümber kogukondade suunal oma tegevuse. </a:t>
            </a:r>
          </a:p>
          <a:p>
            <a:pPr marL="0" indent="0">
              <a:buNone/>
            </a:pPr>
            <a:r>
              <a:rPr lang="et-EE" dirty="0"/>
              <a:t>CO-SUSTAIN projektis osalevad Eesti, Itaalia, Austria, Soome, Hispaania, Belgia ja Poola ülikoolid). </a:t>
            </a:r>
            <a:r>
              <a:rPr lang="et-EE" dirty="0">
                <a:hlinkClick r:id="rId2"/>
              </a:rPr>
              <a:t>https://uhiskond.ut.ee/et/sisu/kogukondade-uurimisruhm</a:t>
            </a:r>
            <a:endParaRPr lang="et-EE" dirty="0"/>
          </a:p>
          <a:p>
            <a:pPr marL="0" indent="0">
              <a:buNone/>
            </a:pPr>
            <a:endParaRPr lang="et-EE" dirty="0"/>
          </a:p>
          <a:p>
            <a:pPr marL="0" indent="0">
              <a:buNone/>
            </a:pPr>
            <a:r>
              <a:rPr lang="et-EE" b="1" dirty="0"/>
              <a:t>Võimalikud juhendajad: dr Dagmar Narusson (</a:t>
            </a:r>
            <a:r>
              <a:rPr lang="et-EE" b="1" dirty="0">
                <a:hlinkClick r:id="rId3"/>
              </a:rPr>
              <a:t>dagmar.narusson@ut.ee</a:t>
            </a:r>
            <a:r>
              <a:rPr lang="et-EE" b="1" dirty="0"/>
              <a:t>), dr Anneli Kährik (</a:t>
            </a:r>
            <a:r>
              <a:rPr lang="et-EE" b="1" dirty="0">
                <a:hlinkClick r:id="rId4"/>
              </a:rPr>
              <a:t>anneli.kahrik@ut.ee</a:t>
            </a:r>
            <a:r>
              <a:rPr lang="et-EE" b="1" dirty="0"/>
              <a:t>) </a:t>
            </a:r>
          </a:p>
          <a:p>
            <a:endParaRPr lang="et-EE" dirty="0"/>
          </a:p>
        </p:txBody>
      </p:sp>
    </p:spTree>
    <p:extLst>
      <p:ext uri="{BB962C8B-B14F-4D97-AF65-F5344CB8AC3E}">
        <p14:creationId xmlns:p14="http://schemas.microsoft.com/office/powerpoint/2010/main" val="30945831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BAF395E-7D52-496C-ACDD-468AEC1ADF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1E9F34-084F-114F-911F-DFD60DFC26B2}"/>
              </a:ext>
            </a:extLst>
          </p:cNvPr>
          <p:cNvSpPr>
            <a:spLocks noGrp="1"/>
          </p:cNvSpPr>
          <p:nvPr>
            <p:ph type="title"/>
          </p:nvPr>
        </p:nvSpPr>
        <p:spPr>
          <a:xfrm>
            <a:off x="111761" y="111762"/>
            <a:ext cx="7498078" cy="1737359"/>
          </a:xfrm>
        </p:spPr>
        <p:txBody>
          <a:bodyPr anchor="t">
            <a:noAutofit/>
          </a:bodyPr>
          <a:lstStyle/>
          <a:p>
            <a:pPr algn="ctr"/>
            <a:r>
              <a:rPr lang="et-EE" sz="3200" b="1" dirty="0"/>
              <a:t>„Laste lähisuhete toimimine era-kordsetel aegadel laste vaatenurgast lähtuvalt“</a:t>
            </a:r>
            <a:endParaRPr lang="et-EE" sz="3200" dirty="0"/>
          </a:p>
        </p:txBody>
      </p:sp>
      <p:cxnSp>
        <p:nvCxnSpPr>
          <p:cNvPr id="11" name="Straight Connector 10">
            <a:extLst>
              <a:ext uri="{FF2B5EF4-FFF2-40B4-BE49-F238E27FC236}">
                <a16:creationId xmlns:a16="http://schemas.microsoft.com/office/drawing/2014/main" id="{56BAADB1-054E-4A82-8D07-643BD1F433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68602" y="576201"/>
            <a:ext cx="1105479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FAB9AAE-F6DF-4FF7-13D6-11237EFFC3D9}"/>
              </a:ext>
            </a:extLst>
          </p:cNvPr>
          <p:cNvSpPr>
            <a:spLocks noGrp="1"/>
          </p:cNvSpPr>
          <p:nvPr>
            <p:ph idx="1"/>
          </p:nvPr>
        </p:nvSpPr>
        <p:spPr>
          <a:xfrm>
            <a:off x="294646" y="1849122"/>
            <a:ext cx="7315187" cy="4744716"/>
          </a:xfrm>
        </p:spPr>
        <p:txBody>
          <a:bodyPr anchor="b">
            <a:normAutofit fontScale="92500" lnSpcReduction="10000"/>
          </a:bodyPr>
          <a:lstStyle/>
          <a:p>
            <a:pPr marL="0" indent="0">
              <a:lnSpc>
                <a:spcPct val="110000"/>
              </a:lnSpc>
              <a:buNone/>
            </a:pPr>
            <a:r>
              <a:rPr lang="et-EE" dirty="0"/>
              <a:t>Lapsed elavad oma "tavalist elu erakordsetel aegadel" (Millei, Silova &amp; Gannon 2022), mida iseloomustavad hiljutised järsud sotsiaalsed muutused (nt Covid-19 pandeemia ja Venemaa sõda Ukrainas), millel on mõju ka nende lähikeskkonnale (nt perekonnale). Täheldatud on laste vaimse tervise probleemide kasvu ja subjektiivse heaolu vähenemist. Kuna lapse heaolu peamised allikad peituvad tema lähisuhetes (nt Nahkur &amp; Kutsar 2019; Lee &amp; Yoo, 2015), on oluline uurida nende suhete toimimist praegusel erakordsel ajal, eriti lapse vaatenurgast lähtuvalt ja lapse subjektiivse perevõrgustiku lähenemisviisi kasutades (Widmer 1999).</a:t>
            </a:r>
          </a:p>
          <a:p>
            <a:pPr marL="0" indent="0">
              <a:lnSpc>
                <a:spcPct val="110000"/>
              </a:lnSpc>
              <a:buNone/>
            </a:pPr>
            <a:endParaRPr lang="et-EE" dirty="0"/>
          </a:p>
          <a:p>
            <a:pPr marL="0" indent="0">
              <a:lnSpc>
                <a:spcPct val="110000"/>
              </a:lnSpc>
              <a:buNone/>
            </a:pPr>
            <a:r>
              <a:rPr lang="et-EE" b="1" dirty="0"/>
              <a:t>Võimalikud juhendajad: dr Oliver Nahkur (</a:t>
            </a:r>
            <a:r>
              <a:rPr lang="et-EE" b="1" dirty="0">
                <a:hlinkClick r:id="rId2"/>
              </a:rPr>
              <a:t>oliver.nahkur@ut.ee</a:t>
            </a:r>
            <a:r>
              <a:rPr lang="et-EE" b="1" dirty="0"/>
              <a:t>) ja kaasprofessor Dagmar Kutsar (</a:t>
            </a:r>
            <a:r>
              <a:rPr lang="et-EE" b="1" dirty="0">
                <a:hlinkClick r:id="rId3"/>
              </a:rPr>
              <a:t>dagmar.kutsar@ut.ee</a:t>
            </a:r>
            <a:r>
              <a:rPr lang="et-EE" b="1" dirty="0"/>
              <a:t>) </a:t>
            </a:r>
          </a:p>
          <a:p>
            <a:pPr>
              <a:lnSpc>
                <a:spcPct val="110000"/>
              </a:lnSpc>
            </a:pPr>
            <a:endParaRPr lang="et-EE" sz="1400" dirty="0"/>
          </a:p>
        </p:txBody>
      </p:sp>
      <p:cxnSp>
        <p:nvCxnSpPr>
          <p:cNvPr id="13" name="Straight Connector 12">
            <a:extLst>
              <a:ext uri="{FF2B5EF4-FFF2-40B4-BE49-F238E27FC236}">
                <a16:creationId xmlns:a16="http://schemas.microsoft.com/office/drawing/2014/main" id="{B3121654-FB13-441C-AB60-76710D9170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34300" y="576201"/>
            <a:ext cx="0" cy="571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5432125B-110A-ADE6-25B2-409FBA6CBCA5}"/>
              </a:ext>
            </a:extLst>
          </p:cNvPr>
          <p:cNvPicPr>
            <a:picLocks noChangeAspect="1"/>
          </p:cNvPicPr>
          <p:nvPr/>
        </p:nvPicPr>
        <p:blipFill rotWithShape="1">
          <a:blip r:embed="rId4"/>
          <a:srcRect l="35670" r="17886" b="3"/>
          <a:stretch/>
        </p:blipFill>
        <p:spPr>
          <a:xfrm>
            <a:off x="8036731" y="853712"/>
            <a:ext cx="3728547" cy="5150567"/>
          </a:xfrm>
          <a:prstGeom prst="rect">
            <a:avLst/>
          </a:prstGeom>
        </p:spPr>
      </p:pic>
      <p:cxnSp>
        <p:nvCxnSpPr>
          <p:cNvPr id="15" name="Straight Connector 14">
            <a:extLst>
              <a:ext uri="{FF2B5EF4-FFF2-40B4-BE49-F238E27FC236}">
                <a16:creationId xmlns:a16="http://schemas.microsoft.com/office/drawing/2014/main" id="{C58D2D3E-B980-4D6F-BBFB-DF7A3A94729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71500" y="6286500"/>
            <a:ext cx="1105479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4837678"/>
      </p:ext>
    </p:extLst>
  </p:cSld>
  <p:clrMapOvr>
    <a:masterClrMapping/>
  </p:clrMapOvr>
</p:sld>
</file>

<file path=ppt/theme/theme1.xml><?xml version="1.0" encoding="utf-8"?>
<a:theme xmlns:a="http://schemas.openxmlformats.org/drawingml/2006/main" name="AlignmentVTI">
  <a:themeElements>
    <a:clrScheme name="Alignment">
      <a:dk1>
        <a:sysClr val="windowText" lastClr="000000"/>
      </a:dk1>
      <a:lt1>
        <a:sysClr val="window" lastClr="FFFFFF"/>
      </a:lt1>
      <a:dk2>
        <a:srgbClr val="3B3D38"/>
      </a:dk2>
      <a:lt2>
        <a:srgbClr val="F7F2EE"/>
      </a:lt2>
      <a:accent1>
        <a:srgbClr val="928A63"/>
      </a:accent1>
      <a:accent2>
        <a:srgbClr val="B57B6B"/>
      </a:accent2>
      <a:accent3>
        <a:srgbClr val="9E8484"/>
      </a:accent3>
      <a:accent4>
        <a:srgbClr val="7C8A75"/>
      </a:accent4>
      <a:accent5>
        <a:srgbClr val="8C8578"/>
      </a:accent5>
      <a:accent6>
        <a:srgbClr val="A18563"/>
      </a:accent6>
      <a:hlink>
        <a:srgbClr val="B57B6B"/>
      </a:hlink>
      <a:folHlink>
        <a:srgbClr val="7C8A75"/>
      </a:folHlink>
    </a:clrScheme>
    <a:fontScheme name="Custom 1">
      <a:majorFont>
        <a:latin typeface="Batang"/>
        <a:ea typeface=""/>
        <a:cs typeface=""/>
      </a:majorFont>
      <a:minorFont>
        <a:latin typeface="Avenir Next 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lignmentVTI" id="{606D7720-FAA0-4ADC-B967-3239DA8ECA1A}" vid="{10074623-6FCC-4A3C-AAA5-58644BD8FF19}"/>
    </a:ext>
  </a:extLst>
</a:theme>
</file>

<file path=docProps/app.xml><?xml version="1.0" encoding="utf-8"?>
<Properties xmlns="http://schemas.openxmlformats.org/officeDocument/2006/extended-properties" xmlns:vt="http://schemas.openxmlformats.org/officeDocument/2006/docPropsVTypes">
  <TotalTime>457</TotalTime>
  <Words>2218</Words>
  <Application>Microsoft Office PowerPoint</Application>
  <PresentationFormat>Widescreen</PresentationFormat>
  <Paragraphs>147</Paragraphs>
  <Slides>30</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Batang</vt:lpstr>
      <vt:lpstr>Arial</vt:lpstr>
      <vt:lpstr>Avenir Next LT Pro</vt:lpstr>
      <vt:lpstr>Avenir Next LT Pro Light</vt:lpstr>
      <vt:lpstr>Rubik</vt:lpstr>
      <vt:lpstr>Times New Roman</vt:lpstr>
      <vt:lpstr>AlignmentVTI</vt:lpstr>
      <vt:lpstr> Meedia ja kommunikatsiooni  ning sotsioloogia doktoriõppe infotund  11. märts 2024</vt:lpstr>
      <vt:lpstr>Doktorant-nooremteadur </vt:lpstr>
      <vt:lpstr>Õppekava</vt:lpstr>
      <vt:lpstr>Valdkondlik doktoriõppekeskus</vt:lpstr>
      <vt:lpstr>Doktoriõpe ÜTIs</vt:lpstr>
      <vt:lpstr>Uurimisteemad sotsioloogia erialal</vt:lpstr>
      <vt:lpstr>„Riigikaitsesse panustajate muutuv profiil  ja vajadused“</vt:lpstr>
      <vt:lpstr>„Koosloome teed kestliku ülemineku saavutamiseks kohalike omavalitsuste ja kodanikualgatuste koostöö kaudu“</vt:lpstr>
      <vt:lpstr>„Laste lähisuhete toimimine era-kordsetel aegadel laste vaatenurgast lähtuvalt“</vt:lpstr>
      <vt:lpstr>PowerPoint Presentation</vt:lpstr>
      <vt:lpstr>Uurimisteemad meedia ja kommunikatsiooni erialal</vt:lpstr>
      <vt:lpstr>PowerPoint Presentation</vt:lpstr>
      <vt:lpstr>Uurimisteemad mõlemale erialale</vt:lpstr>
      <vt:lpstr>Põlvkondade toimevõimekus ja suhted digitaliseeruvas keskkonnas</vt:lpstr>
      <vt:lpstr>PowerPoint Presentation</vt:lpstr>
      <vt:lpstr>PowerPoint Presentation</vt:lpstr>
      <vt:lpstr>“Tööstusliku modernsuse areng võrdlevas perspektiivis,  1900-2025”</vt:lpstr>
      <vt:lpstr>“Tööstuslik moderniseerumine Eestis, 1900-2025”</vt:lpstr>
      <vt:lpstr>PowerPoint Presentation</vt:lpstr>
      <vt:lpstr>PowerPoint Presentation</vt:lpstr>
      <vt:lpstr>PowerPoint Presentation</vt:lpstr>
      <vt:lpstr>PowerPoint Presentation</vt:lpstr>
      <vt:lpstr>PowerPoint Presentation</vt:lpstr>
      <vt:lpstr>PowerPoint Presentation</vt:lpstr>
      <vt:lpstr>AI kasutamine töökeskkonnas </vt:lpstr>
      <vt:lpstr>Personaalne riik</vt:lpstr>
      <vt:lpstr>Sisseastumiskriteeriumid</vt:lpstr>
      <vt:lpstr>PowerPoint Presentation</vt:lpstr>
      <vt:lpstr>Sisseastumine 2024 </vt:lpstr>
      <vt:lpstr>Doktoriõppest ÜTIs: muljed ja kogemused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Meedia ja kommunikatsiooni  ning sotsioloogia  Doktoriõppe infotund</dc:title>
  <dc:creator>Andra Siibak</dc:creator>
  <cp:lastModifiedBy>Andra Siibak</cp:lastModifiedBy>
  <cp:revision>7</cp:revision>
  <dcterms:created xsi:type="dcterms:W3CDTF">2023-04-03T18:18:18Z</dcterms:created>
  <dcterms:modified xsi:type="dcterms:W3CDTF">2024-03-11T13:42:59Z</dcterms:modified>
</cp:coreProperties>
</file>