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Average"/>
      <p:regular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Average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400640bb0_0_10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f400640bb0_0_10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400640bb0_0_10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f400640bb0_0_10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f400640bb0_0_10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f400640bb0_0_10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400640bb0_0_10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400640bb0_0_10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400640bb0_0_10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f400640bb0_0_10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400640bb0_0_10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f400640bb0_0_10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400640bb0_0_1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f400640bb0_0_1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400640bb0_0_9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400640bb0_0_9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400640bb0_0_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400640bb0_0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f400640bb0_0_9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f400640bb0_0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400640bb0_0_9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f400640bb0_0_9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400640bb0_0_10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f400640bb0_0_1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f400640bb0_0_9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f400640bb0_0_9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400640bb0_0_9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f400640bb0_0_9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400640bb0_0_1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400640bb0_0_1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0" Type="http://schemas.openxmlformats.org/officeDocument/2006/relationships/image" Target="../media/image14.png"/><Relationship Id="rId9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838133" y="1176425"/>
            <a:ext cx="7801500" cy="17301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 on meedia ja kuidas seda turvaliselt kasutada?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264900" y="1505800"/>
            <a:ext cx="6350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FFFFFF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875" y="3702875"/>
            <a:ext cx="2249250" cy="12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7925" y="2693161"/>
            <a:ext cx="1367650" cy="1367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1297200" y="3875113"/>
            <a:ext cx="1163400" cy="10575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475" y="2951000"/>
            <a:ext cx="1808900" cy="7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6">
            <a:alphaModFix/>
          </a:blip>
          <a:srcRect b="0" l="1810" r="-1810" t="0"/>
          <a:stretch/>
        </p:blipFill>
        <p:spPr>
          <a:xfrm>
            <a:off x="155463" y="2835912"/>
            <a:ext cx="3533075" cy="313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2550" y="1610438"/>
            <a:ext cx="3533051" cy="353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98273" y="3212700"/>
            <a:ext cx="2517774" cy="23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1845450" cy="9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91575" y="0"/>
            <a:ext cx="3152436" cy="75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Kuidas informatsiooni kontrollida?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699550"/>
            <a:ext cx="4225800" cy="25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en-GB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Kas see on fakt või arvamus?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en-GB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Millal on pilt/video/uudis/tekst postitatud? 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en-GB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Kas pilt/video tundub olevat päris?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en-GB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Kes postitas? Miks ta sellest räägib?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swald"/>
              <a:buChar char="●"/>
            </a:pPr>
            <a:r>
              <a:rPr lang="en-GB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Mida räägivad teised? 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500" y="1788850"/>
            <a:ext cx="4260300" cy="23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1554150" y="1999050"/>
            <a:ext cx="603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Aga </a:t>
            </a:r>
            <a:r>
              <a:rPr b="1" lang="en-GB"/>
              <a:t>KUS</a:t>
            </a:r>
            <a:r>
              <a:rPr lang="en-GB"/>
              <a:t> saab informatsiooni kontrollida?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Kes või mis saab aidata?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1152475"/>
            <a:ext cx="430530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 rotWithShape="1">
          <a:blip r:embed="rId4">
            <a:alphaModFix/>
          </a:blip>
          <a:srcRect b="0" l="3334" r="0" t="0"/>
          <a:stretch/>
        </p:blipFill>
        <p:spPr>
          <a:xfrm>
            <a:off x="5821750" y="636950"/>
            <a:ext cx="2555850" cy="214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625" y="2703975"/>
            <a:ext cx="3206200" cy="14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1825" y="2149375"/>
            <a:ext cx="2989325" cy="18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9200" y="3791225"/>
            <a:ext cx="4546225" cy="9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03075" y="2894963"/>
            <a:ext cx="2676425" cy="10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Ajakirjandus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752350"/>
            <a:ext cx="8520600" cy="21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Char char="●"/>
            </a:pPr>
            <a:r>
              <a:rPr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r>
              <a:rPr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jakirjaniku ülesanne on fakte kontrollida</a:t>
            </a:r>
            <a:r>
              <a:rPr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endParaRPr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Char char="●"/>
            </a:pPr>
            <a:r>
              <a:rPr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Teevad töö sinu eest ära – räägivad inimestega, kes tõtt teavad</a:t>
            </a:r>
            <a:r>
              <a:rPr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r>
              <a:rPr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23" y="1538225"/>
            <a:ext cx="5680674" cy="31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3645" y="164325"/>
            <a:ext cx="3599701" cy="279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>
            <p:ph type="title"/>
          </p:nvPr>
        </p:nvSpPr>
        <p:spPr>
          <a:xfrm>
            <a:off x="543750" y="409500"/>
            <a:ext cx="38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Kas AI-d ehk tehisintellekti saab usaldada?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11700" y="1531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Miks </a:t>
            </a:r>
            <a:r>
              <a:rPr b="1" lang="en-GB"/>
              <a:t>ei saa</a:t>
            </a:r>
            <a:r>
              <a:rPr lang="en-GB"/>
              <a:t> AI-d ehk tehisintellekti alati usaldada? 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1998600" y="2571750"/>
            <a:ext cx="51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Kasutajad ise õpetavad AI-le, mida öelda ja kuidas vastata. 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1998600" y="3187150"/>
            <a:ext cx="51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Ei tee vahet valel ja õigel, heal ja halval, solvaval ja viisakal…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311850" y="2285400"/>
            <a:ext cx="252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Nüüd on teie kord!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305550" y="579775"/>
            <a:ext cx="253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Mis on meedia?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Lihtne vastus</a:t>
            </a:r>
            <a:r>
              <a:rPr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: koht, kust saame informatsiooni ehk midagi teada.</a:t>
            </a:r>
            <a:endParaRPr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Meedia jaguneb kaheks: </a:t>
            </a:r>
            <a:endParaRPr b="1"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traditsiooniline meedia ja internet (sotsiaalmeedia). 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1065900" y="445025"/>
            <a:ext cx="70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Kas see on traditsiooniline meedia või sotsiaalmeedia?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Ajaleht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Messenger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Blogi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TikTok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Raadio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“Seitsmesed uudised”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Youtube 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Ajakiri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1427850" y="2100450"/>
            <a:ext cx="62883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Milliseid sotsiaalmeediaplatvorme </a:t>
            </a:r>
            <a:endParaRPr b="1"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teie teate või kasutate?</a:t>
            </a:r>
            <a:endParaRPr b="1"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2223450" y="445025"/>
            <a:ext cx="469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Miks me sotsiaalmeediat kasutame?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918650" y="1388200"/>
            <a:ext cx="767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Näiteks:</a:t>
            </a:r>
            <a:endParaRPr b="1"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lphaLcParenR"/>
            </a:pPr>
            <a:r>
              <a:rPr lang="en-GB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suhtlemiseks; 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lphaLcParenR"/>
            </a:pPr>
            <a:r>
              <a:rPr lang="en-GB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meelelahutuseks; 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lphaLcParenR"/>
            </a:pPr>
            <a:r>
              <a:rPr lang="en-GB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huvi pärast; 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lphaLcParenR"/>
            </a:pPr>
            <a:r>
              <a:rPr lang="en-GB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et oleks millest sõpradega rääkida;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lphaLcParenR"/>
            </a:pPr>
            <a:r>
              <a:rPr lang="en-GB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uute teadmiste saamiseks; 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lphaLcParenR"/>
            </a:pPr>
            <a:r>
              <a:rPr lang="en-GB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õppimiseks. 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723" y="1099725"/>
            <a:ext cx="2517774" cy="23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4550" y="2339586"/>
            <a:ext cx="1367650" cy="136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5">
            <a:alphaModFix/>
          </a:blip>
          <a:srcRect b="7503" l="2360" r="3592" t="8094"/>
          <a:stretch/>
        </p:blipFill>
        <p:spPr>
          <a:xfrm>
            <a:off x="7062700" y="1253650"/>
            <a:ext cx="1367651" cy="115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4446" y="2916326"/>
            <a:ext cx="1367649" cy="136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613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Kuidas sotsiaalmeedia töötab?</a:t>
            </a:r>
            <a:endParaRPr b="1" sz="2400"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606600" y="1825925"/>
            <a:ext cx="7930800" cy="19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Algoritm ehk </a:t>
            </a:r>
            <a:r>
              <a:rPr lang="en-GB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2+2=4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Sinu andmed + see, mida sotsiaalmeedias teed = SINA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Näeme TikTokis/Youtube’is/Instagramis seda, mis meile meeldib. </a:t>
            </a:r>
            <a:endParaRPr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2112300" y="1354200"/>
            <a:ext cx="512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Aruta paarilisega: </a:t>
            </a:r>
            <a:br>
              <a:rPr lang="en-GB" sz="2600"/>
            </a:br>
            <a:endParaRPr sz="26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Kas sotsiaalmeedias levib </a:t>
            </a:r>
            <a:r>
              <a:rPr b="1" lang="en-GB" sz="2600"/>
              <a:t>AINULT</a:t>
            </a:r>
            <a:r>
              <a:rPr lang="en-GB" sz="2600"/>
              <a:t> tõde?</a:t>
            </a:r>
            <a:endParaRPr sz="2600"/>
          </a:p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1560900" y="3118950"/>
            <a:ext cx="602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Kas keegi </a:t>
            </a:r>
            <a:r>
              <a:rPr b="1" lang="en-GB"/>
              <a:t>kontrollib</a:t>
            </a:r>
            <a:r>
              <a:rPr lang="en-GB"/>
              <a:t> seda?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697350" y="428175"/>
            <a:ext cx="174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Valeinfo</a:t>
            </a:r>
            <a:endParaRPr b="1" sz="3500"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581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Char char="●"/>
            </a:pPr>
            <a:r>
              <a:rPr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Lihtsalt huvitav jutt, mida rääkida – nagu kuulujutud. </a:t>
            </a:r>
            <a:endParaRPr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Char char="●"/>
            </a:pPr>
            <a:r>
              <a:rPr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Ühest asjast saab väga erinevalt rääkida. </a:t>
            </a:r>
            <a:endParaRPr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Saab levitada </a:t>
            </a:r>
            <a:r>
              <a:rPr b="1"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meelega </a:t>
            </a:r>
            <a:r>
              <a:rPr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või </a:t>
            </a:r>
            <a:r>
              <a:rPr b="1"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kogemata</a:t>
            </a:r>
            <a:r>
              <a:rPr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 </a:t>
            </a:r>
            <a:endParaRPr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Char char="●"/>
            </a:pPr>
            <a:r>
              <a:rPr lang="en-GB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Võib tekitada tugevaid emotsioone – oled väga kurb/rõõmus/vihane/elevil/hirmunud/üllatunud… </a:t>
            </a:r>
            <a:endParaRPr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2614050" y="2159525"/>
            <a:ext cx="391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Aga </a:t>
            </a:r>
            <a:r>
              <a:rPr b="1" lang="en-GB"/>
              <a:t>kuidas</a:t>
            </a:r>
            <a:r>
              <a:rPr lang="en-GB"/>
              <a:t> infot kontrollida?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