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Oswal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font" Target="fonts/Oswald-bold.fntdata"/><Relationship Id="rId12" Type="http://schemas.openxmlformats.org/officeDocument/2006/relationships/slide" Target="slides/slide7.xml"/><Relationship Id="rId23" Type="http://schemas.openxmlformats.org/officeDocument/2006/relationships/font" Target="fonts/Oswa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b139644242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b139644242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f3fffc377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f3fffc377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400a21409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f400a21409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b139644242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b139644242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3fffc377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f3fffc377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f3fffc377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f3fffc377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b1a99bd78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b1a99bd78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f3fffc377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f3fffc377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1333aaea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1333aaea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Institutsioon just eriti traditsioonilise meedia kontekstis, kus on kindlad põhimõtted, kuidas infot kogutakse ja edastatakse.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b139644242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b139644242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1333aaea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b1333aaea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f3fffc377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f3fffc377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b139644242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b139644242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f3fffc3778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f3fffc3778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b1a99bd78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b1a99bd78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f400a21409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f400a21409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10" Type="http://schemas.openxmlformats.org/officeDocument/2006/relationships/image" Target="../media/image5.png"/><Relationship Id="rId9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1.png"/><Relationship Id="rId7" Type="http://schemas.openxmlformats.org/officeDocument/2006/relationships/image" Target="../media/image8.png"/><Relationship Id="rId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11.png"/><Relationship Id="rId7" Type="http://schemas.openxmlformats.org/officeDocument/2006/relationships/image" Target="../media/image7.png"/><Relationship Id="rId8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92300" y="1505813"/>
            <a:ext cx="63507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3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Kuidas (väär)info</a:t>
            </a:r>
            <a:endParaRPr sz="38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3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(sotsiaal)meedias levib?</a:t>
            </a:r>
            <a:endParaRPr sz="38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7725" y="2806750"/>
            <a:ext cx="2249250" cy="123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2050" y="1848298"/>
            <a:ext cx="1367650" cy="13676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6477350" y="1991625"/>
            <a:ext cx="804000" cy="815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4900" y="1096425"/>
            <a:ext cx="1808900" cy="75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69425" y="1196388"/>
            <a:ext cx="2710250" cy="2405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60775" y="337200"/>
            <a:ext cx="2833026" cy="283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87713" y="1848300"/>
            <a:ext cx="2117725" cy="200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0"/>
            <a:ext cx="1845450" cy="9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10">
            <a:alphaModFix/>
          </a:blip>
          <a:srcRect b="0" l="690" r="680" t="28036"/>
          <a:stretch/>
        </p:blipFill>
        <p:spPr>
          <a:xfrm>
            <a:off x="0" y="1017822"/>
            <a:ext cx="2363274" cy="32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/>
        </p:nvSpPr>
        <p:spPr>
          <a:xfrm>
            <a:off x="1964850" y="1404750"/>
            <a:ext cx="5214300" cy="11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3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Kus olete teie filtrimulle märganud?</a:t>
            </a:r>
            <a:endParaRPr sz="3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 rotWithShape="1">
          <a:blip r:embed="rId3">
            <a:alphaModFix/>
          </a:blip>
          <a:srcRect b="0" l="430" r="-429" t="0"/>
          <a:stretch/>
        </p:blipFill>
        <p:spPr>
          <a:xfrm>
            <a:off x="39098" y="0"/>
            <a:ext cx="906581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93925" y="78843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2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Miks ei saa AI-d ehk tehisintellekti </a:t>
            </a:r>
            <a:endParaRPr b="1" sz="23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2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faktide kontrollimisel usaldada? </a:t>
            </a:r>
            <a:endParaRPr b="1" sz="23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93925" y="1938175"/>
            <a:ext cx="5568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t"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Meie</a:t>
            </a:r>
            <a:r>
              <a:rPr lang="et"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ise õpetame AI-le, mida öelda ja kuidas vastata. </a:t>
            </a:r>
            <a:endParaRPr sz="2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436900" y="2571750"/>
            <a:ext cx="598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t" sz="1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Ei tee vahet valel ja õigel, heal ja halval, solvaval ja viisakal…</a:t>
            </a:r>
            <a:endParaRPr sz="1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0650" y="3144450"/>
            <a:ext cx="3288350" cy="18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3973" y="693425"/>
            <a:ext cx="2414983" cy="18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311700" y="1279025"/>
            <a:ext cx="8520600" cy="13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t" sz="2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Ajakirjandus</a:t>
            </a:r>
            <a:r>
              <a:rPr lang="et" sz="2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– </a:t>
            </a:r>
            <a:endParaRPr sz="2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t" sz="2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faktid peavad vastama tõele, järgitakse eetikakoodeksit</a:t>
            </a:r>
            <a:endParaRPr sz="2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Ajakirjandus: Eesti väljaanded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" y="1152475"/>
            <a:ext cx="4305300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6"/>
          <p:cNvPicPr preferRelativeResize="0"/>
          <p:nvPr/>
        </p:nvPicPr>
        <p:blipFill rotWithShape="1">
          <a:blip r:embed="rId4">
            <a:alphaModFix/>
          </a:blip>
          <a:srcRect b="0" l="3334" r="0" t="0"/>
          <a:stretch/>
        </p:blipFill>
        <p:spPr>
          <a:xfrm>
            <a:off x="5821750" y="636950"/>
            <a:ext cx="2555850" cy="214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625" y="2703975"/>
            <a:ext cx="3206200" cy="147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41825" y="2149375"/>
            <a:ext cx="2989325" cy="18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99200" y="3791225"/>
            <a:ext cx="4546225" cy="9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03075" y="2894963"/>
            <a:ext cx="2676425" cy="10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2960100" y="993150"/>
            <a:ext cx="322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t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Mis on ajakirjandus?</a:t>
            </a:r>
            <a:endParaRPr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9" name="Google Shape;15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t" sz="21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Žanrid: uudis, reportaaž, arvamuslugu, intervjuu, persoonilugu…</a:t>
            </a:r>
            <a:endParaRPr sz="21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t" sz="21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Olemas on tele- ja raadioajakirjandus, ajalehed, veebiväljaanded jne</a:t>
            </a:r>
            <a:endParaRPr sz="21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Ajakirjandus: </a:t>
            </a:r>
            <a:r>
              <a:rPr b="1" lang="et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uudis</a:t>
            </a:r>
            <a:endParaRPr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11700" y="11616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Uudised peavad olema: 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"/>
              <a:buChar char="●"/>
            </a:pPr>
            <a:r>
              <a:rPr lang="et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objektiivsed (st, et ei tohi sisaldada arvamust); 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"/>
              <a:buChar char="●"/>
            </a:pPr>
            <a:r>
              <a:rPr lang="et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faktipõhised; 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"/>
              <a:buChar char="●"/>
            </a:pPr>
            <a:r>
              <a:rPr lang="et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neutraalsed (ei tohi kellegi poolt olla); 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"/>
              <a:buChar char="●"/>
            </a:pPr>
            <a:r>
              <a:rPr lang="et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tasakaalustatud (kõik peavad võrdselt sõna saama). 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t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Kui neid kriteeriume ei jälgita, ei ole tegelikult tegemist usaldusväärse väljaandega!</a:t>
            </a:r>
            <a:endParaRPr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9"/>
          <p:cNvSpPr txBox="1"/>
          <p:nvPr>
            <p:ph idx="1" type="body"/>
          </p:nvPr>
        </p:nvSpPr>
        <p:spPr>
          <a:xfrm>
            <a:off x="3079200" y="2248850"/>
            <a:ext cx="3588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t" sz="2500">
                <a:solidFill>
                  <a:schemeClr val="lt1"/>
                </a:solidFill>
              </a:rPr>
              <a:t>Nüüd on teie kord!</a:t>
            </a:r>
            <a:endParaRPr b="1" sz="2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3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Mis on meedia?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49000" y="1621175"/>
            <a:ext cx="7581000" cy="25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Üldiselt</a:t>
            </a:r>
            <a:r>
              <a:rPr lang="et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: absoluutselt kõik, kust saame informatsiooni. 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t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Traditsiooniline</a:t>
            </a:r>
            <a:r>
              <a:rPr lang="et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: televisioon, raadio, ajalehed…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t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Sotsiaalmeedia</a:t>
            </a:r>
            <a:r>
              <a:rPr lang="et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: TikTok, Youtube, Instagram, Facebook, Snapchat, X…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t" sz="3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Sotsiaalmeedia</a:t>
            </a:r>
            <a:endParaRPr b="1" sz="3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08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Algoritm</a:t>
            </a:r>
            <a:r>
              <a:rPr lang="et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– arvutisüsteem, mis määrab seda, mida kasutaja oma sotsiaalmeediavoos näeb 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t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Soovitusalgoritm</a:t>
            </a:r>
            <a:r>
              <a:rPr lang="et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– näeme ainult sellist sisu, mis meile meeldib. 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t" sz="2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2+2=4 </a:t>
            </a:r>
            <a:endParaRPr sz="2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t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sinu kohta kogutud andmed + sinu tegevus platvormil = sina!</a:t>
            </a:r>
            <a:endParaRPr b="1"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76" name="Google Shape;76;p15"/>
          <p:cNvCxnSpPr/>
          <p:nvPr/>
        </p:nvCxnSpPr>
        <p:spPr>
          <a:xfrm>
            <a:off x="4572000" y="3919300"/>
            <a:ext cx="0" cy="338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3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Sotsiaalmeedia: filtrimullid</a:t>
            </a:r>
            <a:endParaRPr sz="3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017725"/>
            <a:ext cx="9235200" cy="36348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swald"/>
              <a:buChar char="●"/>
            </a:pPr>
            <a:r>
              <a:rPr lang="et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Tekivad varjatult, algoritmide mõjul. 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swald"/>
              <a:buChar char="●"/>
            </a:pPr>
            <a:r>
              <a:rPr lang="et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Me kõik oleme filtrimullis – see ongi see, kuidas soovitusalgoritm töötab!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swald"/>
              <a:buChar char="●"/>
            </a:pPr>
            <a:r>
              <a:rPr lang="et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Olenevalt teemast võib olla ohtlik.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1643700" y="2152175"/>
            <a:ext cx="5856600" cy="4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t" sz="2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Kas (soovitus)algoritm on hea või halb?</a:t>
            </a:r>
            <a:endParaRPr sz="2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Algoritm on lihtsalt üks valem. 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t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Algoritme saab ära kasutada selleks, et teha halba. 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550" y="2855125"/>
            <a:ext cx="2614576" cy="185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6597" y="2278825"/>
            <a:ext cx="2733974" cy="260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646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Sotsiaalmeedia: algoritmide mõjutamine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855950"/>
            <a:ext cx="8943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swald"/>
              <a:buChar char="●"/>
            </a:pPr>
            <a:r>
              <a:rPr lang="et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Pea silmas, kuidas soovitusalgoritm töötab – vaata meeldivaid videoid kauem, ebameeldivatest keri kiiremini edasi. 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swald"/>
              <a:buChar char="●"/>
            </a:pPr>
            <a:r>
              <a:rPr lang="et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Laigi positiivseid kommentaare, raporteeri solvanguid. 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swald"/>
              <a:buChar char="●"/>
            </a:pPr>
            <a:r>
              <a:rPr lang="et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Raporteerimine näitab algoritmile, et sa ei soovi selliseid videoid rohkem näha!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Sotsiaalmeedia: valeinfo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4905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36353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swald"/>
              <a:buChar char="●"/>
            </a:pPr>
            <a:r>
              <a:rPr lang="et" sz="2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Lihtsalt huvitav jutt, mida rääkida – nagu kuulujutud. Algoritm võimendab! </a:t>
            </a:r>
            <a:endParaRPr sz="2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353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swald"/>
              <a:buChar char="●"/>
            </a:pPr>
            <a:r>
              <a:rPr lang="et" sz="2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Võib tekitada tugevaid emotsioone – oled väga kurb/rõõmus/vihane/elevil/hirmunud/üllatunud… </a:t>
            </a:r>
            <a:endParaRPr sz="2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353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verage"/>
              <a:buChar char="●"/>
            </a:pPr>
            <a:r>
              <a:rPr lang="et" sz="2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Saab levitada </a:t>
            </a:r>
            <a:r>
              <a:rPr b="1" lang="et" sz="2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meelega </a:t>
            </a:r>
            <a:r>
              <a:rPr lang="et" sz="2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või </a:t>
            </a:r>
            <a:r>
              <a:rPr b="1" lang="et" sz="2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kogemata</a:t>
            </a:r>
            <a:r>
              <a:rPr lang="et" sz="2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endParaRPr sz="2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353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swald"/>
              <a:buChar char="●"/>
            </a:pPr>
            <a:r>
              <a:rPr lang="et" sz="2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AI ja botid. </a:t>
            </a:r>
            <a:endParaRPr sz="2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t" sz="2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Väärinfo</a:t>
            </a:r>
            <a:r>
              <a:rPr lang="et" sz="2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– </a:t>
            </a:r>
            <a:r>
              <a:rPr i="1" lang="et" sz="2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misinformation</a:t>
            </a:r>
            <a:r>
              <a:rPr lang="et" sz="2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– kogemata levitatud vale või eksitav info.</a:t>
            </a:r>
            <a:endParaRPr sz="28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t" sz="2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Desinformatsioon</a:t>
            </a:r>
            <a:r>
              <a:rPr lang="et" sz="2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– </a:t>
            </a:r>
            <a:r>
              <a:rPr i="1" lang="et" sz="2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disinformation</a:t>
            </a:r>
            <a:r>
              <a:rPr lang="et" sz="2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– teadlikult ebatõene või eksitav info, mida levitaja kurjal eesmärgil jagab. </a:t>
            </a:r>
            <a:endParaRPr sz="28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t" sz="2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Kuriinfo</a:t>
            </a:r>
            <a:r>
              <a:rPr lang="et" sz="2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– </a:t>
            </a:r>
            <a:r>
              <a:rPr i="1" lang="et" sz="2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malinformation</a:t>
            </a:r>
            <a:r>
              <a:rPr lang="et" sz="2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– õige info, mida jagatakse kahju tekitamise eesmärgil.</a:t>
            </a:r>
            <a:endParaRPr sz="28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